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840" r:id="rId2"/>
    <p:sldMasterId id="2147483852" r:id="rId3"/>
    <p:sldMasterId id="2147483864" r:id="rId4"/>
    <p:sldMasterId id="2147483876" r:id="rId5"/>
    <p:sldMasterId id="2147483888" r:id="rId6"/>
    <p:sldMasterId id="2147483900" r:id="rId7"/>
    <p:sldMasterId id="2147483912" r:id="rId8"/>
  </p:sldMasterIdLst>
  <p:notesMasterIdLst>
    <p:notesMasterId r:id="rId34"/>
  </p:notesMasterIdLst>
  <p:handoutMasterIdLst>
    <p:handoutMasterId r:id="rId35"/>
  </p:handoutMasterIdLst>
  <p:sldIdLst>
    <p:sldId id="285" r:id="rId9"/>
    <p:sldId id="257" r:id="rId10"/>
    <p:sldId id="263" r:id="rId11"/>
    <p:sldId id="299" r:id="rId12"/>
    <p:sldId id="286" r:id="rId13"/>
    <p:sldId id="264" r:id="rId14"/>
    <p:sldId id="265" r:id="rId15"/>
    <p:sldId id="339" r:id="rId16"/>
    <p:sldId id="269" r:id="rId17"/>
    <p:sldId id="304" r:id="rId18"/>
    <p:sldId id="305" r:id="rId19"/>
    <p:sldId id="336" r:id="rId20"/>
    <p:sldId id="279" r:id="rId21"/>
    <p:sldId id="280" r:id="rId22"/>
    <p:sldId id="282" r:id="rId23"/>
    <p:sldId id="337" r:id="rId24"/>
    <p:sldId id="294" r:id="rId25"/>
    <p:sldId id="281" r:id="rId26"/>
    <p:sldId id="338" r:id="rId27"/>
    <p:sldId id="324" r:id="rId28"/>
    <p:sldId id="302" r:id="rId29"/>
    <p:sldId id="303" r:id="rId30"/>
    <p:sldId id="287" r:id="rId31"/>
    <p:sldId id="291" r:id="rId32"/>
    <p:sldId id="301" r:id="rId33"/>
  </p:sldIdLst>
  <p:sldSz cx="12192000" cy="6858000"/>
  <p:notesSz cx="7010400" cy="9296400"/>
  <p:embeddedFontLst>
    <p:embeddedFont>
      <p:font typeface="Calibri" panose="020F0502020204030204" pitchFamily="34" charset="0"/>
      <p:regular r:id="rId36"/>
      <p:bold r:id="rId37"/>
      <p:italic r:id="rId38"/>
      <p:boldItalic r:id="rId39"/>
    </p:embeddedFont>
    <p:embeddedFont>
      <p:font typeface="MS PGothic" panose="020B0600070205080204" pitchFamily="34" charset="-128"/>
      <p:regular r:id="rId40"/>
    </p:embeddedFont>
    <p:embeddedFont>
      <p:font typeface="Mangal" panose="020B0604020202020204" charset="0"/>
      <p:regular r:id="rId41"/>
      <p:bold r:id="rId42"/>
    </p:embeddedFont>
    <p:embeddedFont>
      <p:font typeface="Cambria" panose="02040503050406030204" pitchFamily="18" charset="0"/>
      <p:regular r:id="rId43"/>
      <p:bold r:id="rId44"/>
      <p:italic r:id="rId45"/>
      <p:boldItalic r:id="rId46"/>
    </p:embeddedFont>
    <p:embeddedFont>
      <p:font typeface="Times" panose="02020603050405020304" pitchFamily="18" charset="0"/>
      <p:regular r:id="rId47"/>
      <p:bold r:id="rId48"/>
      <p:italic r:id="rId49"/>
      <p:boldItalic r:id="rId50"/>
    </p:embeddedFont>
    <p:embeddedFont>
      <p:font typeface="Calibri Light" panose="020F0302020204030204" pitchFamily="34" charset="0"/>
      <p:regular r:id="rId51"/>
      <p:italic r:id="rId52"/>
    </p:embeddedFont>
  </p:embeddedFontLst>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0C4980C-509F-4A9C-932E-D7C9FF5B61EF}">
          <p14:sldIdLst>
            <p14:sldId id="285"/>
            <p14:sldId id="257"/>
            <p14:sldId id="263"/>
            <p14:sldId id="299"/>
          </p14:sldIdLst>
        </p14:section>
        <p14:section name="Menu" id="{02C82AE7-1944-4028-8809-E960FC9E06DE}">
          <p14:sldIdLst>
            <p14:sldId id="286"/>
            <p14:sldId id="264"/>
          </p14:sldIdLst>
        </p14:section>
        <p14:section name="Content Mastery" id="{0005E826-9039-49EA-85FA-5BE7A0F30E6F}">
          <p14:sldIdLst>
            <p14:sldId id="265"/>
            <p14:sldId id="339"/>
            <p14:sldId id="269"/>
          </p14:sldIdLst>
        </p14:section>
        <p14:section name="Progress" id="{36C35130-6C8C-4AB6-8FF3-BBB43DB115D1}">
          <p14:sldIdLst>
            <p14:sldId id="304"/>
            <p14:sldId id="305"/>
            <p14:sldId id="336"/>
            <p14:sldId id="279"/>
          </p14:sldIdLst>
        </p14:section>
        <p14:section name="Closing Gaps" id="{3D28E593-A790-4682-BFCE-6B306A1BA8B3}">
          <p14:sldIdLst>
            <p14:sldId id="280"/>
            <p14:sldId id="282"/>
            <p14:sldId id="337"/>
            <p14:sldId id="294"/>
          </p14:sldIdLst>
        </p14:section>
        <p14:section name="Readiness" id="{B4D6BADA-8A7B-41F7-9A99-A7FD17BD88FB}">
          <p14:sldIdLst>
            <p14:sldId id="281"/>
            <p14:sldId id="338"/>
            <p14:sldId id="324"/>
          </p14:sldIdLst>
        </p14:section>
        <p14:section name="Transition to School Improvement" id="{53EEBAE1-D62F-486A-9834-02EFED35DD9D}">
          <p14:sldIdLst/>
        </p14:section>
        <p14:section name="Glosssary" id="{71077A49-B0E9-4CCA-8723-20FEB4108839}">
          <p14:sldIdLst>
            <p14:sldId id="302"/>
            <p14:sldId id="303"/>
          </p14:sldIdLst>
        </p14:section>
        <p14:section name="Bibliography" id="{2E21703C-7826-4F2E-A2C8-E9FF9C25D085}">
          <p14:sldIdLst>
            <p14:sldId id="287"/>
            <p14:sldId id="291"/>
            <p14:sldId id="3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990000"/>
    <a:srgbClr val="FF6600"/>
    <a:srgbClr val="008000"/>
    <a:srgbClr val="AD237C"/>
    <a:srgbClr val="FFFF66"/>
    <a:srgbClr val="1498F2"/>
    <a:srgbClr val="00CC00"/>
    <a:srgbClr val="FF00FF"/>
    <a:srgbClr val="144C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6" autoAdjust="0"/>
    <p:restoredTop sz="94306" autoAdjust="0"/>
  </p:normalViewPr>
  <p:slideViewPr>
    <p:cSldViewPr snapToGrid="0">
      <p:cViewPr varScale="1">
        <p:scale>
          <a:sx n="105" d="100"/>
          <a:sy n="105" d="100"/>
        </p:scale>
        <p:origin x="606" y="102"/>
      </p:cViewPr>
      <p:guideLst>
        <p:guide orient="horz" pos="2160"/>
        <p:guide pos="3840"/>
      </p:guideLst>
    </p:cSldViewPr>
  </p:slideViewPr>
  <p:outlineViewPr>
    <p:cViewPr>
      <p:scale>
        <a:sx n="33" d="100"/>
        <a:sy n="33" d="100"/>
      </p:scale>
      <p:origin x="0" y="-2592"/>
    </p:cViewPr>
  </p:outlineViewPr>
  <p:notesTextViewPr>
    <p:cViewPr>
      <p:scale>
        <a:sx n="1" d="1"/>
        <a:sy n="1" d="1"/>
      </p:scale>
      <p:origin x="0" y="0"/>
    </p:cViewPr>
  </p:notesTextViewPr>
  <p:sorterViewPr>
    <p:cViewPr>
      <p:scale>
        <a:sx n="60" d="100"/>
        <a:sy n="60" d="100"/>
      </p:scale>
      <p:origin x="0" y="-2898"/>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4.fntdata"/><Relationship Id="rId21" Type="http://schemas.openxmlformats.org/officeDocument/2006/relationships/slide" Target="slides/slide13.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Master" Target="slideMasters/slideMaster6.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1.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gs" Target="tags/tag1.xml"/><Relationship Id="rId5"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Master" Target="slideMasters/slideMaster3.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Master" Target="slideMasters/slideMaster7.xml"/><Relationship Id="rId51" Type="http://schemas.openxmlformats.org/officeDocument/2006/relationships/font" Target="fonts/font16.fntdata"/><Relationship Id="rId3" Type="http://schemas.openxmlformats.org/officeDocument/2006/relationships/slideMaster" Target="slideMasters/slideMaster2.xml"/></Relationships>
</file>

<file path=ppt/diagrams/_rels/data2.xml.rels><?xml version="1.0" encoding="UTF-8" standalone="yes"?>
<Relationships xmlns="http://schemas.openxmlformats.org/package/2006/relationships"><Relationship Id="rId1"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2B18F6-BA0E-494E-9ABE-54E2A787D68F}"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AF01FF45-6348-4DFF-A097-9E0C54007E81}">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6">
            <a:lumMod val="60000"/>
            <a:lumOff val="40000"/>
          </a:schemeClr>
        </a:solidFill>
        <a:ln w="28575"/>
      </dgm:spPr>
      <dgm:t>
        <a:bodyPr/>
        <a:lstStyle/>
        <a:p>
          <a:pPr>
            <a:spcAft>
              <a:spcPts val="0"/>
            </a:spcAft>
          </a:pPr>
          <a:r>
            <a:rPr lang="en-US" sz="2000" dirty="0" smtClean="0">
              <a:solidFill>
                <a:schemeClr val="tx1"/>
              </a:solidFill>
            </a:rPr>
            <a:t>Elementary /Middle</a:t>
          </a:r>
        </a:p>
        <a:p>
          <a:pPr>
            <a:spcAft>
              <a:spcPts val="0"/>
            </a:spcAft>
          </a:pPr>
          <a:r>
            <a:rPr lang="en-US" sz="2000" dirty="0" smtClean="0">
              <a:solidFill>
                <a:schemeClr val="tx1"/>
              </a:solidFill>
            </a:rPr>
            <a:t>4 Components</a:t>
          </a:r>
        </a:p>
      </dgm:t>
    </dgm:pt>
    <dgm:pt modelId="{ECB7AEBF-922B-463E-B0E4-F041A2495DEA}" type="parTrans" cxnId="{C9613B19-5602-4F9F-83BC-8CF90E937F3A}">
      <dgm:prSet/>
      <dgm:spPr/>
      <dgm:t>
        <a:bodyPr/>
        <a:lstStyle/>
        <a:p>
          <a:endParaRPr lang="en-US"/>
        </a:p>
      </dgm:t>
    </dgm:pt>
    <dgm:pt modelId="{20C5551B-EC05-46A3-95DB-F5A9BE25F442}" type="sibTrans" cxnId="{C9613B19-5602-4F9F-83BC-8CF90E937F3A}">
      <dgm:prSet/>
      <dgm:spPr/>
      <dgm:t>
        <a:bodyPr/>
        <a:lstStyle/>
        <a:p>
          <a:endParaRPr lang="en-US"/>
        </a:p>
      </dgm:t>
    </dgm:pt>
    <dgm:pt modelId="{BFBC97C7-0F03-4565-9158-FBB91717A2B6}">
      <dgm:prSet phldrT="[Text]" custT="1"/>
      <dgm:spPr>
        <a:solidFill>
          <a:schemeClr val="accent1">
            <a:lumMod val="75000"/>
          </a:schemeClr>
        </a:solidFill>
        <a:ln w="28575">
          <a:solidFill>
            <a:schemeClr val="tx1"/>
          </a:solidFill>
        </a:ln>
      </dgm:spPr>
      <dgm:t>
        <a:bodyPr/>
        <a:lstStyle/>
        <a:p>
          <a:pPr>
            <a:spcAft>
              <a:spcPts val="0"/>
            </a:spcAft>
          </a:pPr>
          <a:r>
            <a:rPr lang="en-US" sz="2000" dirty="0" smtClean="0">
              <a:solidFill>
                <a:schemeClr val="tx1"/>
              </a:solidFill>
            </a:rPr>
            <a:t>Content Mastery</a:t>
          </a:r>
          <a:endParaRPr lang="en-US" sz="2000" dirty="0">
            <a:solidFill>
              <a:schemeClr val="tx1"/>
            </a:solidFill>
          </a:endParaRPr>
        </a:p>
      </dgm:t>
    </dgm:pt>
    <dgm:pt modelId="{07E37E9E-4F0F-4832-B984-80C5F1272EE6}" type="parTrans" cxnId="{B6034178-6BF2-4B63-BBC0-ECD98A3D54B3}">
      <dgm:prSet/>
      <dgm:spPr>
        <a:ln w="12700"/>
      </dgm:spPr>
      <dgm:t>
        <a:bodyPr/>
        <a:lstStyle/>
        <a:p>
          <a:endParaRPr lang="en-US"/>
        </a:p>
      </dgm:t>
    </dgm:pt>
    <dgm:pt modelId="{19CE7505-2D2D-4396-9793-951E2EFB80F7}" type="sibTrans" cxnId="{B6034178-6BF2-4B63-BBC0-ECD98A3D54B3}">
      <dgm:prSet/>
      <dgm:spPr/>
      <dgm:t>
        <a:bodyPr/>
        <a:lstStyle/>
        <a:p>
          <a:endParaRPr lang="en-US"/>
        </a:p>
      </dgm:t>
    </dgm:pt>
    <dgm:pt modelId="{8870A86E-AE45-4C26-8AC9-32FA7050A4C7}">
      <dgm:prSet phldrT="[Text]" custT="1"/>
      <dgm:spPr>
        <a:solidFill>
          <a:srgbClr val="00B050"/>
        </a:solidFill>
        <a:ln>
          <a:solidFill>
            <a:schemeClr val="tx1"/>
          </a:solidFill>
        </a:ln>
      </dgm:spPr>
      <dgm:t>
        <a:bodyPr/>
        <a:lstStyle/>
        <a:p>
          <a:pPr>
            <a:spcAft>
              <a:spcPts val="0"/>
            </a:spcAft>
          </a:pPr>
          <a:r>
            <a:rPr lang="en-US" sz="2000" dirty="0" smtClean="0">
              <a:solidFill>
                <a:schemeClr val="tx1"/>
              </a:solidFill>
            </a:rPr>
            <a:t>Progress</a:t>
          </a:r>
        </a:p>
      </dgm:t>
    </dgm:pt>
    <dgm:pt modelId="{B0D52759-0875-470D-AC34-3B4CD7CAB0E0}" type="parTrans" cxnId="{83977DF4-C867-44B4-A849-6874C3E2807A}">
      <dgm:prSet/>
      <dgm:spPr>
        <a:ln w="12700"/>
      </dgm:spPr>
      <dgm:t>
        <a:bodyPr/>
        <a:lstStyle/>
        <a:p>
          <a:endParaRPr lang="en-US"/>
        </a:p>
      </dgm:t>
    </dgm:pt>
    <dgm:pt modelId="{59185EA2-0AB3-4975-9951-6686A54260D5}" type="sibTrans" cxnId="{83977DF4-C867-44B4-A849-6874C3E2807A}">
      <dgm:prSet/>
      <dgm:spPr/>
      <dgm:t>
        <a:bodyPr/>
        <a:lstStyle/>
        <a:p>
          <a:endParaRPr lang="en-US"/>
        </a:p>
      </dgm:t>
    </dgm:pt>
    <dgm:pt modelId="{2AB4D084-5D3E-4CB6-ABED-82BD38D82611}">
      <dgm:prSet phldrT="[Text]" custT="1"/>
      <dgm:spPr>
        <a:solidFill>
          <a:schemeClr val="bg1"/>
        </a:solidFill>
        <a:ln w="38100">
          <a:solidFill>
            <a:srgbClr val="00B050"/>
          </a:solidFill>
        </a:ln>
      </dgm:spPr>
      <dgm:t>
        <a:bodyPr/>
        <a:lstStyle/>
        <a:p>
          <a:pPr marL="228600" indent="0" algn="ctr"/>
          <a:r>
            <a:rPr lang="en-US" sz="1800" dirty="0" smtClean="0">
              <a:solidFill>
                <a:schemeClr val="tx1"/>
              </a:solidFill>
            </a:rPr>
            <a:t>How much growth are students demonstrating relative to academically-similar students?</a:t>
          </a:r>
          <a:endParaRPr lang="en-US" sz="1800" dirty="0">
            <a:solidFill>
              <a:schemeClr val="tx1"/>
            </a:solidFill>
          </a:endParaRPr>
        </a:p>
      </dgm:t>
    </dgm:pt>
    <dgm:pt modelId="{CF19CF9F-92B0-423A-AF9C-FBC6921BDC7A}" type="parTrans" cxnId="{8D825170-3B5A-40E9-9227-868AA3428577}">
      <dgm:prSet/>
      <dgm:spPr/>
      <dgm:t>
        <a:bodyPr/>
        <a:lstStyle/>
        <a:p>
          <a:endParaRPr lang="en-US"/>
        </a:p>
      </dgm:t>
    </dgm:pt>
    <dgm:pt modelId="{5A362FD8-9783-4C55-9844-95373D660D2E}" type="sibTrans" cxnId="{8D825170-3B5A-40E9-9227-868AA3428577}">
      <dgm:prSet/>
      <dgm:spPr/>
      <dgm:t>
        <a:bodyPr/>
        <a:lstStyle/>
        <a:p>
          <a:endParaRPr lang="en-US"/>
        </a:p>
      </dgm:t>
    </dgm:pt>
    <dgm:pt modelId="{BC13C424-D815-423B-A016-8C803D3706EB}">
      <dgm:prSet phldrT="[Text]" custT="1"/>
      <dgm:spPr>
        <a:solidFill>
          <a:srgbClr val="FF00FF"/>
        </a:solidFill>
        <a:ln>
          <a:solidFill>
            <a:schemeClr val="tx1"/>
          </a:solidFill>
        </a:ln>
      </dgm:spPr>
      <dgm:t>
        <a:bodyPr/>
        <a:lstStyle/>
        <a:p>
          <a:pPr>
            <a:spcAft>
              <a:spcPts val="0"/>
            </a:spcAft>
          </a:pPr>
          <a:r>
            <a:rPr lang="en-US" sz="2000" dirty="0" smtClean="0">
              <a:solidFill>
                <a:schemeClr val="tx1"/>
              </a:solidFill>
            </a:rPr>
            <a:t>Closing Gaps (Flags)</a:t>
          </a:r>
          <a:endParaRPr lang="en-US" sz="2000" dirty="0">
            <a:solidFill>
              <a:schemeClr val="tx1"/>
            </a:solidFill>
          </a:endParaRPr>
        </a:p>
      </dgm:t>
    </dgm:pt>
    <dgm:pt modelId="{87E9282B-B94A-4247-8939-99246E4B84B0}" type="parTrans" cxnId="{F9ADDA9C-DA77-4617-9C5F-CC3818DB84A7}">
      <dgm:prSet/>
      <dgm:spPr>
        <a:ln w="12700"/>
      </dgm:spPr>
      <dgm:t>
        <a:bodyPr/>
        <a:lstStyle/>
        <a:p>
          <a:endParaRPr lang="en-US"/>
        </a:p>
      </dgm:t>
    </dgm:pt>
    <dgm:pt modelId="{7E5DE085-B924-4AEC-A410-EE48D728683E}" type="sibTrans" cxnId="{F9ADDA9C-DA77-4617-9C5F-CC3818DB84A7}">
      <dgm:prSet/>
      <dgm:spPr/>
      <dgm:t>
        <a:bodyPr/>
        <a:lstStyle/>
        <a:p>
          <a:endParaRPr lang="en-US"/>
        </a:p>
      </dgm:t>
    </dgm:pt>
    <dgm:pt modelId="{4DB08FAD-9D5E-4FD0-8719-77853034C36D}">
      <dgm:prSet phldrT="[Text]" custT="1"/>
      <dgm:spPr>
        <a:solidFill>
          <a:srgbClr val="FFC000"/>
        </a:solidFill>
        <a:ln>
          <a:solidFill>
            <a:schemeClr val="tx1"/>
          </a:solidFill>
        </a:ln>
      </dgm:spPr>
      <dgm:t>
        <a:bodyPr/>
        <a:lstStyle/>
        <a:p>
          <a:pPr>
            <a:spcAft>
              <a:spcPts val="0"/>
            </a:spcAft>
          </a:pPr>
          <a:r>
            <a:rPr lang="en-US" sz="2000" dirty="0" smtClean="0">
              <a:solidFill>
                <a:schemeClr val="tx1"/>
              </a:solidFill>
            </a:rPr>
            <a:t>Readiness</a:t>
          </a:r>
        </a:p>
      </dgm:t>
    </dgm:pt>
    <dgm:pt modelId="{DD58CD62-B4C9-4D89-B564-9025600960D8}" type="parTrans" cxnId="{2D0BAA54-BF81-4C01-B1D5-A2C6503B9090}">
      <dgm:prSet/>
      <dgm:spPr>
        <a:ln w="12700"/>
      </dgm:spPr>
      <dgm:t>
        <a:bodyPr/>
        <a:lstStyle/>
        <a:p>
          <a:endParaRPr lang="en-US"/>
        </a:p>
      </dgm:t>
    </dgm:pt>
    <dgm:pt modelId="{79AD6B18-7E69-4C38-9E52-43026C436087}" type="sibTrans" cxnId="{2D0BAA54-BF81-4C01-B1D5-A2C6503B9090}">
      <dgm:prSet/>
      <dgm:spPr/>
      <dgm:t>
        <a:bodyPr/>
        <a:lstStyle/>
        <a:p>
          <a:endParaRPr lang="en-US"/>
        </a:p>
      </dgm:t>
    </dgm:pt>
    <dgm:pt modelId="{70934EB4-A246-4519-921C-4B80BD742CC5}">
      <dgm:prSet phldrT="[Text]" custT="1"/>
      <dgm:spPr>
        <a:solidFill>
          <a:srgbClr val="C00000"/>
        </a:solidFill>
        <a:ln>
          <a:solidFill>
            <a:schemeClr val="tx1"/>
          </a:solidFill>
        </a:ln>
      </dgm:spPr>
      <dgm:t>
        <a:bodyPr/>
        <a:lstStyle/>
        <a:p>
          <a:pPr>
            <a:lnSpc>
              <a:spcPct val="100000"/>
            </a:lnSpc>
            <a:spcAft>
              <a:spcPts val="0"/>
            </a:spcAft>
          </a:pPr>
          <a:r>
            <a:rPr lang="en-US" sz="2000" dirty="0" smtClean="0">
              <a:solidFill>
                <a:schemeClr val="tx1"/>
              </a:solidFill>
            </a:rPr>
            <a:t>Graduation Rate</a:t>
          </a:r>
        </a:p>
        <a:p>
          <a:pPr>
            <a:lnSpc>
              <a:spcPct val="100000"/>
            </a:lnSpc>
            <a:spcAft>
              <a:spcPts val="0"/>
            </a:spcAft>
          </a:pPr>
          <a:r>
            <a:rPr lang="en-US" sz="2000" dirty="0" smtClean="0">
              <a:solidFill>
                <a:schemeClr val="tx1"/>
              </a:solidFill>
            </a:rPr>
            <a:t>(HS only)</a:t>
          </a:r>
          <a:endParaRPr lang="en-US" sz="2000" dirty="0">
            <a:solidFill>
              <a:schemeClr val="tx1"/>
            </a:solidFill>
          </a:endParaRPr>
        </a:p>
      </dgm:t>
    </dgm:pt>
    <dgm:pt modelId="{9390E31E-DC54-431A-BEA3-CE4403BBF424}" type="parTrans" cxnId="{CF8C874D-9F0E-4634-B1EF-A0193697D38D}">
      <dgm:prSet/>
      <dgm:spPr>
        <a:ln w="3175">
          <a:solidFill>
            <a:schemeClr val="accent6">
              <a:lumMod val="60000"/>
              <a:lumOff val="40000"/>
            </a:schemeClr>
          </a:solidFill>
          <a:prstDash val="sysDash"/>
        </a:ln>
      </dgm:spPr>
      <dgm:t>
        <a:bodyPr/>
        <a:lstStyle/>
        <a:p>
          <a:endParaRPr lang="en-US"/>
        </a:p>
      </dgm:t>
    </dgm:pt>
    <dgm:pt modelId="{5BD67E3B-C61A-47FB-AFAA-D32A19AAF354}" type="sibTrans" cxnId="{CF8C874D-9F0E-4634-B1EF-A0193697D38D}">
      <dgm:prSet/>
      <dgm:spPr/>
      <dgm:t>
        <a:bodyPr/>
        <a:lstStyle/>
        <a:p>
          <a:endParaRPr lang="en-US"/>
        </a:p>
      </dgm:t>
    </dgm:pt>
    <dgm:pt modelId="{9D5E5742-3CBE-44F5-85E8-A786A586B195}">
      <dgm:prSet phldrT="[Text]" custT="1"/>
      <dgm:spPr>
        <a:solidFill>
          <a:schemeClr val="bg1"/>
        </a:solidFill>
        <a:ln w="38100">
          <a:solidFill>
            <a:srgbClr val="C00000"/>
          </a:solidFill>
        </a:ln>
      </dgm:spPr>
      <dgm:t>
        <a:bodyPr/>
        <a:lstStyle/>
        <a:p>
          <a:r>
            <a:rPr lang="en-US" sz="1800" dirty="0" smtClean="0">
              <a:solidFill>
                <a:schemeClr val="tx1"/>
              </a:solidFill>
            </a:rPr>
            <a:t>Are students graduating from HS with a regular diploma in four or five years? Graduation Rate is included only in High School CCRPI. </a:t>
          </a:r>
          <a:endParaRPr lang="en-US" sz="1800" dirty="0">
            <a:solidFill>
              <a:schemeClr val="tx1"/>
            </a:solidFill>
          </a:endParaRPr>
        </a:p>
      </dgm:t>
    </dgm:pt>
    <dgm:pt modelId="{2A1885A7-B9B6-478A-85A6-4F599C0B3F4F}" type="parTrans" cxnId="{9668C99B-6E7F-431A-872B-96C689F470CE}">
      <dgm:prSet/>
      <dgm:spPr/>
      <dgm:t>
        <a:bodyPr/>
        <a:lstStyle/>
        <a:p>
          <a:endParaRPr lang="en-US"/>
        </a:p>
      </dgm:t>
    </dgm:pt>
    <dgm:pt modelId="{67EB3BE1-F157-418D-9B8F-041578D08E50}" type="sibTrans" cxnId="{9668C99B-6E7F-431A-872B-96C689F470CE}">
      <dgm:prSet/>
      <dgm:spPr/>
      <dgm:t>
        <a:bodyPr/>
        <a:lstStyle/>
        <a:p>
          <a:endParaRPr lang="en-US"/>
        </a:p>
      </dgm:t>
    </dgm:pt>
    <dgm:pt modelId="{BE7532AA-F2B7-4F75-B9D8-AEF242824470}">
      <dgm:prSet custT="1">
        <dgm:style>
          <a:lnRef idx="2">
            <a:schemeClr val="accent6"/>
          </a:lnRef>
          <a:fillRef idx="1">
            <a:schemeClr val="lt1"/>
          </a:fillRef>
          <a:effectRef idx="0">
            <a:schemeClr val="accent6"/>
          </a:effectRef>
          <a:fontRef idx="minor">
            <a:schemeClr val="dk1"/>
          </a:fontRef>
        </dgm:style>
      </dgm:prSet>
      <dgm:spPr>
        <a:ln w="38100">
          <a:solidFill>
            <a:schemeClr val="accent1">
              <a:lumMod val="75000"/>
            </a:schemeClr>
          </a:solidFill>
        </a:ln>
      </dgm:spPr>
      <dgm:t>
        <a:bodyPr/>
        <a:lstStyle/>
        <a:p>
          <a:pPr marL="231775" indent="0" algn="ctr"/>
          <a:r>
            <a:rPr lang="en-US" sz="1800" dirty="0" smtClean="0"/>
            <a:t>Are students achieving at the level necessary to be prepared for the next grade, college, or career?</a:t>
          </a:r>
          <a:endParaRPr lang="en-US" sz="1800" dirty="0"/>
        </a:p>
      </dgm:t>
    </dgm:pt>
    <dgm:pt modelId="{45FE38E5-6207-4BFF-8992-C56B663E5287}" type="parTrans" cxnId="{93B3400A-2D19-46E8-81FA-A869525363D8}">
      <dgm:prSet/>
      <dgm:spPr/>
      <dgm:t>
        <a:bodyPr/>
        <a:lstStyle/>
        <a:p>
          <a:endParaRPr lang="en-US"/>
        </a:p>
      </dgm:t>
    </dgm:pt>
    <dgm:pt modelId="{740E00BC-ED93-4C27-AE69-25A3E85130B1}" type="sibTrans" cxnId="{93B3400A-2D19-46E8-81FA-A869525363D8}">
      <dgm:prSet/>
      <dgm:spPr/>
      <dgm:t>
        <a:bodyPr/>
        <a:lstStyle/>
        <a:p>
          <a:endParaRPr lang="en-US"/>
        </a:p>
      </dgm:t>
    </dgm:pt>
    <dgm:pt modelId="{352D3115-F062-4EA4-8E5E-18896FE41F3B}">
      <dgm:prSet custT="1"/>
      <dgm:spPr>
        <a:solidFill>
          <a:schemeClr val="bg1"/>
        </a:solidFill>
        <a:ln w="38100">
          <a:solidFill>
            <a:srgbClr val="7030A0"/>
          </a:solidFill>
        </a:ln>
      </dgm:spPr>
      <dgm:t>
        <a:bodyPr/>
        <a:lstStyle/>
        <a:p>
          <a:pPr algn="ctr"/>
          <a:r>
            <a:rPr lang="en-US" sz="1800" dirty="0" smtClean="0">
              <a:solidFill>
                <a:schemeClr val="tx1"/>
              </a:solidFill>
            </a:rPr>
            <a:t>Are all students and all student subgroups making improvements in achievement rates?</a:t>
          </a:r>
          <a:endParaRPr lang="en-US" sz="1800" dirty="0">
            <a:solidFill>
              <a:schemeClr val="tx1"/>
            </a:solidFill>
          </a:endParaRPr>
        </a:p>
      </dgm:t>
    </dgm:pt>
    <dgm:pt modelId="{3ABBEB75-6212-4967-872B-9699B1670EE1}" type="parTrans" cxnId="{C32277B8-C72E-4D12-BBF3-8326C03ED67B}">
      <dgm:prSet/>
      <dgm:spPr/>
      <dgm:t>
        <a:bodyPr/>
        <a:lstStyle/>
        <a:p>
          <a:endParaRPr lang="en-US"/>
        </a:p>
      </dgm:t>
    </dgm:pt>
    <dgm:pt modelId="{AC9AF97F-017E-4311-8C64-CBD96899DD99}" type="sibTrans" cxnId="{C32277B8-C72E-4D12-BBF3-8326C03ED67B}">
      <dgm:prSet/>
      <dgm:spPr/>
      <dgm:t>
        <a:bodyPr/>
        <a:lstStyle/>
        <a:p>
          <a:endParaRPr lang="en-US"/>
        </a:p>
      </dgm:t>
    </dgm:pt>
    <dgm:pt modelId="{D5FB9118-FDFB-48B3-BA0D-4D864CB3FF9E}">
      <dgm:prSet custT="1"/>
      <dgm:spPr>
        <a:solidFill>
          <a:schemeClr val="bg1"/>
        </a:solidFill>
        <a:ln w="38100">
          <a:solidFill>
            <a:srgbClr val="FFC000"/>
          </a:solidFill>
        </a:ln>
      </dgm:spPr>
      <dgm:t>
        <a:bodyPr/>
        <a:lstStyle/>
        <a:p>
          <a:pPr marL="0" indent="0"/>
          <a:r>
            <a:rPr lang="en-US" sz="1800" dirty="0" smtClean="0">
              <a:solidFill>
                <a:schemeClr val="tx1"/>
              </a:solidFill>
            </a:rPr>
            <a:t>Are students participating in activities preparing them for and demonstrating readiness for the next level, college, or career?</a:t>
          </a:r>
          <a:endParaRPr lang="en-US" sz="1800" dirty="0">
            <a:solidFill>
              <a:schemeClr val="tx1"/>
            </a:solidFill>
          </a:endParaRPr>
        </a:p>
      </dgm:t>
    </dgm:pt>
    <dgm:pt modelId="{46B7C64D-4592-44D7-8533-670C9877C5DD}" type="parTrans" cxnId="{292F6B21-E586-4E0C-A4F5-6A7C25B9BBAD}">
      <dgm:prSet/>
      <dgm:spPr/>
      <dgm:t>
        <a:bodyPr/>
        <a:lstStyle/>
        <a:p>
          <a:endParaRPr lang="en-US"/>
        </a:p>
      </dgm:t>
    </dgm:pt>
    <dgm:pt modelId="{0A7392E9-528C-4D7B-834E-B5146E497832}" type="sibTrans" cxnId="{292F6B21-E586-4E0C-A4F5-6A7C25B9BBAD}">
      <dgm:prSet/>
      <dgm:spPr/>
      <dgm:t>
        <a:bodyPr/>
        <a:lstStyle/>
        <a:p>
          <a:endParaRPr lang="en-US"/>
        </a:p>
      </dgm:t>
    </dgm:pt>
    <dgm:pt modelId="{F0F72291-ED0D-4BCC-AEF1-BEAC6CA6DE9C}" type="pres">
      <dgm:prSet presAssocID="{2E2B18F6-BA0E-494E-9ABE-54E2A787D68F}" presName="diagram" presStyleCnt="0">
        <dgm:presLayoutVars>
          <dgm:chPref val="1"/>
          <dgm:dir/>
          <dgm:animOne val="branch"/>
          <dgm:animLvl val="lvl"/>
          <dgm:resizeHandles val="exact"/>
        </dgm:presLayoutVars>
      </dgm:prSet>
      <dgm:spPr/>
      <dgm:t>
        <a:bodyPr/>
        <a:lstStyle/>
        <a:p>
          <a:endParaRPr lang="en-US"/>
        </a:p>
      </dgm:t>
    </dgm:pt>
    <dgm:pt modelId="{270675B6-0E79-4C02-8A34-2F124AD5A79F}" type="pres">
      <dgm:prSet presAssocID="{AF01FF45-6348-4DFF-A097-9E0C54007E81}" presName="root1" presStyleCnt="0"/>
      <dgm:spPr/>
      <dgm:t>
        <a:bodyPr/>
        <a:lstStyle/>
        <a:p>
          <a:endParaRPr lang="en-US"/>
        </a:p>
      </dgm:t>
    </dgm:pt>
    <dgm:pt modelId="{5008FE73-C50B-4234-9E00-EAD3F356EC4A}" type="pres">
      <dgm:prSet presAssocID="{AF01FF45-6348-4DFF-A097-9E0C54007E81}" presName="LevelOneTextNode" presStyleLbl="node0" presStyleIdx="0" presStyleCnt="1" custScaleX="79072" custScaleY="123474" custLinFactNeighborX="5067" custLinFactNeighborY="-20143">
        <dgm:presLayoutVars>
          <dgm:chPref val="3"/>
        </dgm:presLayoutVars>
      </dgm:prSet>
      <dgm:spPr/>
      <dgm:t>
        <a:bodyPr/>
        <a:lstStyle/>
        <a:p>
          <a:endParaRPr lang="en-US"/>
        </a:p>
      </dgm:t>
    </dgm:pt>
    <dgm:pt modelId="{FFEEAEC6-7031-4C9E-9149-7E81E5B17376}" type="pres">
      <dgm:prSet presAssocID="{AF01FF45-6348-4DFF-A097-9E0C54007E81}" presName="level2hierChild" presStyleCnt="0"/>
      <dgm:spPr/>
      <dgm:t>
        <a:bodyPr/>
        <a:lstStyle/>
        <a:p>
          <a:endParaRPr lang="en-US"/>
        </a:p>
      </dgm:t>
    </dgm:pt>
    <dgm:pt modelId="{061344A6-6C80-44A2-B90C-72F509CDF061}" type="pres">
      <dgm:prSet presAssocID="{07E37E9E-4F0F-4832-B984-80C5F1272EE6}" presName="conn2-1" presStyleLbl="parChTrans1D2" presStyleIdx="0" presStyleCnt="5"/>
      <dgm:spPr/>
      <dgm:t>
        <a:bodyPr/>
        <a:lstStyle/>
        <a:p>
          <a:endParaRPr lang="en-US"/>
        </a:p>
      </dgm:t>
    </dgm:pt>
    <dgm:pt modelId="{96DB780D-742B-4E28-9965-B7BB171C27FE}" type="pres">
      <dgm:prSet presAssocID="{07E37E9E-4F0F-4832-B984-80C5F1272EE6}" presName="connTx" presStyleLbl="parChTrans1D2" presStyleIdx="0" presStyleCnt="5"/>
      <dgm:spPr/>
      <dgm:t>
        <a:bodyPr/>
        <a:lstStyle/>
        <a:p>
          <a:endParaRPr lang="en-US"/>
        </a:p>
      </dgm:t>
    </dgm:pt>
    <dgm:pt modelId="{3F977258-3F5D-4D47-B62D-CD8252573319}" type="pres">
      <dgm:prSet presAssocID="{BFBC97C7-0F03-4565-9158-FBB91717A2B6}" presName="root2" presStyleCnt="0"/>
      <dgm:spPr/>
      <dgm:t>
        <a:bodyPr/>
        <a:lstStyle/>
        <a:p>
          <a:endParaRPr lang="en-US"/>
        </a:p>
      </dgm:t>
    </dgm:pt>
    <dgm:pt modelId="{379CE220-A5D7-4004-B20B-02DF9D1B6CE1}" type="pres">
      <dgm:prSet presAssocID="{BFBC97C7-0F03-4565-9158-FBB91717A2B6}" presName="LevelTwoTextNode" presStyleLbl="node2" presStyleIdx="0" presStyleCnt="5" custScaleY="77797" custLinFactNeighborX="727" custLinFactNeighborY="-38965">
        <dgm:presLayoutVars>
          <dgm:chPref val="3"/>
        </dgm:presLayoutVars>
      </dgm:prSet>
      <dgm:spPr/>
      <dgm:t>
        <a:bodyPr/>
        <a:lstStyle/>
        <a:p>
          <a:endParaRPr lang="en-US"/>
        </a:p>
      </dgm:t>
    </dgm:pt>
    <dgm:pt modelId="{446888CE-5CE8-4264-9CDB-8C9176C92F9A}" type="pres">
      <dgm:prSet presAssocID="{BFBC97C7-0F03-4565-9158-FBB91717A2B6}" presName="level3hierChild" presStyleCnt="0"/>
      <dgm:spPr/>
      <dgm:t>
        <a:bodyPr/>
        <a:lstStyle/>
        <a:p>
          <a:endParaRPr lang="en-US"/>
        </a:p>
      </dgm:t>
    </dgm:pt>
    <dgm:pt modelId="{E3B8CB2B-A221-404C-83AF-39DCDF42420A}" type="pres">
      <dgm:prSet presAssocID="{45FE38E5-6207-4BFF-8992-C56B663E5287}" presName="conn2-1" presStyleLbl="parChTrans1D3" presStyleIdx="0" presStyleCnt="5"/>
      <dgm:spPr/>
      <dgm:t>
        <a:bodyPr/>
        <a:lstStyle/>
        <a:p>
          <a:endParaRPr lang="en-US"/>
        </a:p>
      </dgm:t>
    </dgm:pt>
    <dgm:pt modelId="{82DFDC33-00C8-4A44-BD79-82288E07C012}" type="pres">
      <dgm:prSet presAssocID="{45FE38E5-6207-4BFF-8992-C56B663E5287}" presName="connTx" presStyleLbl="parChTrans1D3" presStyleIdx="0" presStyleCnt="5"/>
      <dgm:spPr/>
      <dgm:t>
        <a:bodyPr/>
        <a:lstStyle/>
        <a:p>
          <a:endParaRPr lang="en-US"/>
        </a:p>
      </dgm:t>
    </dgm:pt>
    <dgm:pt modelId="{DAA1E627-47BC-4803-BA66-43CA217C9F1B}" type="pres">
      <dgm:prSet presAssocID="{BE7532AA-F2B7-4F75-B9D8-AEF242824470}" presName="root2" presStyleCnt="0"/>
      <dgm:spPr/>
    </dgm:pt>
    <dgm:pt modelId="{9419EF32-955E-406F-A537-81BE593ED972}" type="pres">
      <dgm:prSet presAssocID="{BE7532AA-F2B7-4F75-B9D8-AEF242824470}" presName="LevelTwoTextNode" presStyleLbl="node3" presStyleIdx="0" presStyleCnt="5" custScaleX="219007" custScaleY="77797" custLinFactNeighborX="-5805" custLinFactNeighborY="-38103">
        <dgm:presLayoutVars>
          <dgm:chPref val="3"/>
        </dgm:presLayoutVars>
      </dgm:prSet>
      <dgm:spPr/>
      <dgm:t>
        <a:bodyPr/>
        <a:lstStyle/>
        <a:p>
          <a:endParaRPr lang="en-US"/>
        </a:p>
      </dgm:t>
    </dgm:pt>
    <dgm:pt modelId="{2EBE1DAA-4C75-45C0-B0DB-A9DC6E76E8FC}" type="pres">
      <dgm:prSet presAssocID="{BE7532AA-F2B7-4F75-B9D8-AEF242824470}" presName="level3hierChild" presStyleCnt="0"/>
      <dgm:spPr/>
    </dgm:pt>
    <dgm:pt modelId="{CA33B3FC-E527-4520-BB77-90B828E05930}" type="pres">
      <dgm:prSet presAssocID="{B0D52759-0875-470D-AC34-3B4CD7CAB0E0}" presName="conn2-1" presStyleLbl="parChTrans1D2" presStyleIdx="1" presStyleCnt="5"/>
      <dgm:spPr/>
      <dgm:t>
        <a:bodyPr/>
        <a:lstStyle/>
        <a:p>
          <a:endParaRPr lang="en-US"/>
        </a:p>
      </dgm:t>
    </dgm:pt>
    <dgm:pt modelId="{96531595-3C46-46E3-9C91-D8B0407EC58C}" type="pres">
      <dgm:prSet presAssocID="{B0D52759-0875-470D-AC34-3B4CD7CAB0E0}" presName="connTx" presStyleLbl="parChTrans1D2" presStyleIdx="1" presStyleCnt="5"/>
      <dgm:spPr/>
      <dgm:t>
        <a:bodyPr/>
        <a:lstStyle/>
        <a:p>
          <a:endParaRPr lang="en-US"/>
        </a:p>
      </dgm:t>
    </dgm:pt>
    <dgm:pt modelId="{32A39F55-D2FF-4FDB-A740-AECA8800DAF2}" type="pres">
      <dgm:prSet presAssocID="{8870A86E-AE45-4C26-8AC9-32FA7050A4C7}" presName="root2" presStyleCnt="0"/>
      <dgm:spPr/>
      <dgm:t>
        <a:bodyPr/>
        <a:lstStyle/>
        <a:p>
          <a:endParaRPr lang="en-US"/>
        </a:p>
      </dgm:t>
    </dgm:pt>
    <dgm:pt modelId="{E6B17CFB-88F0-4DBB-BC0D-0CF28C961E8A}" type="pres">
      <dgm:prSet presAssocID="{8870A86E-AE45-4C26-8AC9-32FA7050A4C7}" presName="LevelTwoTextNode" presStyleLbl="node2" presStyleIdx="1" presStyleCnt="5" custScaleX="99970" custScaleY="77797" custLinFactNeighborX="1386" custLinFactNeighborY="-32220">
        <dgm:presLayoutVars>
          <dgm:chPref val="3"/>
        </dgm:presLayoutVars>
      </dgm:prSet>
      <dgm:spPr/>
      <dgm:t>
        <a:bodyPr/>
        <a:lstStyle/>
        <a:p>
          <a:endParaRPr lang="en-US"/>
        </a:p>
      </dgm:t>
    </dgm:pt>
    <dgm:pt modelId="{8330E33C-5695-4B1E-9C43-E007A10AF6FA}" type="pres">
      <dgm:prSet presAssocID="{8870A86E-AE45-4C26-8AC9-32FA7050A4C7}" presName="level3hierChild" presStyleCnt="0"/>
      <dgm:spPr/>
      <dgm:t>
        <a:bodyPr/>
        <a:lstStyle/>
        <a:p>
          <a:endParaRPr lang="en-US"/>
        </a:p>
      </dgm:t>
    </dgm:pt>
    <dgm:pt modelId="{45ECF656-1ABA-433C-BAEC-01158E52FF82}" type="pres">
      <dgm:prSet presAssocID="{CF19CF9F-92B0-423A-AF9C-FBC6921BDC7A}" presName="conn2-1" presStyleLbl="parChTrans1D3" presStyleIdx="1" presStyleCnt="5"/>
      <dgm:spPr/>
      <dgm:t>
        <a:bodyPr/>
        <a:lstStyle/>
        <a:p>
          <a:endParaRPr lang="en-US"/>
        </a:p>
      </dgm:t>
    </dgm:pt>
    <dgm:pt modelId="{74CC5F52-4296-4441-8F8E-71757F2B4325}" type="pres">
      <dgm:prSet presAssocID="{CF19CF9F-92B0-423A-AF9C-FBC6921BDC7A}" presName="connTx" presStyleLbl="parChTrans1D3" presStyleIdx="1" presStyleCnt="5"/>
      <dgm:spPr/>
      <dgm:t>
        <a:bodyPr/>
        <a:lstStyle/>
        <a:p>
          <a:endParaRPr lang="en-US"/>
        </a:p>
      </dgm:t>
    </dgm:pt>
    <dgm:pt modelId="{50609D50-8031-4525-BCF3-75473FC9948F}" type="pres">
      <dgm:prSet presAssocID="{2AB4D084-5D3E-4CB6-ABED-82BD38D82611}" presName="root2" presStyleCnt="0"/>
      <dgm:spPr/>
      <dgm:t>
        <a:bodyPr/>
        <a:lstStyle/>
        <a:p>
          <a:endParaRPr lang="en-US"/>
        </a:p>
      </dgm:t>
    </dgm:pt>
    <dgm:pt modelId="{39DEA65D-3C68-485A-9AEE-E33058C70F43}" type="pres">
      <dgm:prSet presAssocID="{2AB4D084-5D3E-4CB6-ABED-82BD38D82611}" presName="LevelTwoTextNode" presStyleLbl="node3" presStyleIdx="1" presStyleCnt="5" custScaleX="219099" custScaleY="77797" custLinFactNeighborX="-3960" custLinFactNeighborY="-31647">
        <dgm:presLayoutVars>
          <dgm:chPref val="3"/>
        </dgm:presLayoutVars>
      </dgm:prSet>
      <dgm:spPr/>
      <dgm:t>
        <a:bodyPr/>
        <a:lstStyle/>
        <a:p>
          <a:endParaRPr lang="en-US"/>
        </a:p>
      </dgm:t>
    </dgm:pt>
    <dgm:pt modelId="{BCA800DA-F3D0-46CD-9BC4-8DC42BB4A76F}" type="pres">
      <dgm:prSet presAssocID="{2AB4D084-5D3E-4CB6-ABED-82BD38D82611}" presName="level3hierChild" presStyleCnt="0"/>
      <dgm:spPr/>
      <dgm:t>
        <a:bodyPr/>
        <a:lstStyle/>
        <a:p>
          <a:endParaRPr lang="en-US"/>
        </a:p>
      </dgm:t>
    </dgm:pt>
    <dgm:pt modelId="{9B38839F-50B4-43FD-8426-358936388750}" type="pres">
      <dgm:prSet presAssocID="{87E9282B-B94A-4247-8939-99246E4B84B0}" presName="conn2-1" presStyleLbl="parChTrans1D2" presStyleIdx="2" presStyleCnt="5"/>
      <dgm:spPr/>
      <dgm:t>
        <a:bodyPr/>
        <a:lstStyle/>
        <a:p>
          <a:endParaRPr lang="en-US"/>
        </a:p>
      </dgm:t>
    </dgm:pt>
    <dgm:pt modelId="{D5B10429-1EAC-474B-8756-6F021B0CF2C7}" type="pres">
      <dgm:prSet presAssocID="{87E9282B-B94A-4247-8939-99246E4B84B0}" presName="connTx" presStyleLbl="parChTrans1D2" presStyleIdx="2" presStyleCnt="5"/>
      <dgm:spPr/>
      <dgm:t>
        <a:bodyPr/>
        <a:lstStyle/>
        <a:p>
          <a:endParaRPr lang="en-US"/>
        </a:p>
      </dgm:t>
    </dgm:pt>
    <dgm:pt modelId="{764D2E06-246F-414E-A0EE-D04CE7979C8E}" type="pres">
      <dgm:prSet presAssocID="{BC13C424-D815-423B-A016-8C803D3706EB}" presName="root2" presStyleCnt="0"/>
      <dgm:spPr/>
      <dgm:t>
        <a:bodyPr/>
        <a:lstStyle/>
        <a:p>
          <a:endParaRPr lang="en-US"/>
        </a:p>
      </dgm:t>
    </dgm:pt>
    <dgm:pt modelId="{5BD4A3AC-7F5F-4027-BD6E-CE57C210EF15}" type="pres">
      <dgm:prSet presAssocID="{BC13C424-D815-423B-A016-8C803D3706EB}" presName="LevelTwoTextNode" presStyleLbl="node2" presStyleIdx="2" presStyleCnt="5" custScaleX="99970" custScaleY="77797" custLinFactNeighborX="-1059" custLinFactNeighborY="-14035">
        <dgm:presLayoutVars>
          <dgm:chPref val="3"/>
        </dgm:presLayoutVars>
      </dgm:prSet>
      <dgm:spPr/>
      <dgm:t>
        <a:bodyPr/>
        <a:lstStyle/>
        <a:p>
          <a:endParaRPr lang="en-US"/>
        </a:p>
      </dgm:t>
    </dgm:pt>
    <dgm:pt modelId="{47A40DD3-E5EE-4785-88BE-8A0A8B33B434}" type="pres">
      <dgm:prSet presAssocID="{BC13C424-D815-423B-A016-8C803D3706EB}" presName="level3hierChild" presStyleCnt="0"/>
      <dgm:spPr/>
      <dgm:t>
        <a:bodyPr/>
        <a:lstStyle/>
        <a:p>
          <a:endParaRPr lang="en-US"/>
        </a:p>
      </dgm:t>
    </dgm:pt>
    <dgm:pt modelId="{0ADF8DF4-3B25-4000-90F3-CB9166ADBF8B}" type="pres">
      <dgm:prSet presAssocID="{3ABBEB75-6212-4967-872B-9699B1670EE1}" presName="conn2-1" presStyleLbl="parChTrans1D3" presStyleIdx="2" presStyleCnt="5"/>
      <dgm:spPr/>
      <dgm:t>
        <a:bodyPr/>
        <a:lstStyle/>
        <a:p>
          <a:endParaRPr lang="en-US"/>
        </a:p>
      </dgm:t>
    </dgm:pt>
    <dgm:pt modelId="{117D1448-FDFE-41CF-AAB0-3AEB478DFCCB}" type="pres">
      <dgm:prSet presAssocID="{3ABBEB75-6212-4967-872B-9699B1670EE1}" presName="connTx" presStyleLbl="parChTrans1D3" presStyleIdx="2" presStyleCnt="5"/>
      <dgm:spPr/>
      <dgm:t>
        <a:bodyPr/>
        <a:lstStyle/>
        <a:p>
          <a:endParaRPr lang="en-US"/>
        </a:p>
      </dgm:t>
    </dgm:pt>
    <dgm:pt modelId="{29660521-937E-4C8E-9A0E-68A96294CD0C}" type="pres">
      <dgm:prSet presAssocID="{352D3115-F062-4EA4-8E5E-18896FE41F3B}" presName="root2" presStyleCnt="0"/>
      <dgm:spPr/>
    </dgm:pt>
    <dgm:pt modelId="{8A0BE84E-4B12-495B-8DEE-BD076C1398FF}" type="pres">
      <dgm:prSet presAssocID="{352D3115-F062-4EA4-8E5E-18896FE41F3B}" presName="LevelTwoTextNode" presStyleLbl="node3" presStyleIdx="2" presStyleCnt="5" custScaleX="219099" custScaleY="77797" custLinFactNeighborX="-4595" custLinFactNeighborY="-13362">
        <dgm:presLayoutVars>
          <dgm:chPref val="3"/>
        </dgm:presLayoutVars>
      </dgm:prSet>
      <dgm:spPr/>
      <dgm:t>
        <a:bodyPr/>
        <a:lstStyle/>
        <a:p>
          <a:endParaRPr lang="en-US"/>
        </a:p>
      </dgm:t>
    </dgm:pt>
    <dgm:pt modelId="{CE91472E-C834-41D8-8DF4-6A458C67625F}" type="pres">
      <dgm:prSet presAssocID="{352D3115-F062-4EA4-8E5E-18896FE41F3B}" presName="level3hierChild" presStyleCnt="0"/>
      <dgm:spPr/>
    </dgm:pt>
    <dgm:pt modelId="{BC305625-DB52-4569-A9B9-FFF7DFFD63B1}" type="pres">
      <dgm:prSet presAssocID="{DD58CD62-B4C9-4D89-B564-9025600960D8}" presName="conn2-1" presStyleLbl="parChTrans1D2" presStyleIdx="3" presStyleCnt="5"/>
      <dgm:spPr/>
      <dgm:t>
        <a:bodyPr/>
        <a:lstStyle/>
        <a:p>
          <a:endParaRPr lang="en-US"/>
        </a:p>
      </dgm:t>
    </dgm:pt>
    <dgm:pt modelId="{DC561CF9-E8A5-4B97-9F6A-9274F058C826}" type="pres">
      <dgm:prSet presAssocID="{DD58CD62-B4C9-4D89-B564-9025600960D8}" presName="connTx" presStyleLbl="parChTrans1D2" presStyleIdx="3" presStyleCnt="5"/>
      <dgm:spPr/>
      <dgm:t>
        <a:bodyPr/>
        <a:lstStyle/>
        <a:p>
          <a:endParaRPr lang="en-US"/>
        </a:p>
      </dgm:t>
    </dgm:pt>
    <dgm:pt modelId="{571706A9-E1D8-43A1-8262-2DB6720CAA48}" type="pres">
      <dgm:prSet presAssocID="{4DB08FAD-9D5E-4FD0-8719-77853034C36D}" presName="root2" presStyleCnt="0"/>
      <dgm:spPr/>
      <dgm:t>
        <a:bodyPr/>
        <a:lstStyle/>
        <a:p>
          <a:endParaRPr lang="en-US"/>
        </a:p>
      </dgm:t>
    </dgm:pt>
    <dgm:pt modelId="{AD00446C-CCC4-42CA-B0CC-EFAEFF0E4D8E}" type="pres">
      <dgm:prSet presAssocID="{4DB08FAD-9D5E-4FD0-8719-77853034C36D}" presName="LevelTwoTextNode" presStyleLbl="node2" presStyleIdx="3" presStyleCnt="5" custScaleX="99970" custScaleY="77797" custLinFactNeighborX="727" custLinFactNeighborY="2545">
        <dgm:presLayoutVars>
          <dgm:chPref val="3"/>
        </dgm:presLayoutVars>
      </dgm:prSet>
      <dgm:spPr/>
      <dgm:t>
        <a:bodyPr/>
        <a:lstStyle/>
        <a:p>
          <a:endParaRPr lang="en-US"/>
        </a:p>
      </dgm:t>
    </dgm:pt>
    <dgm:pt modelId="{74125984-55E7-440B-AC6C-53535C622D03}" type="pres">
      <dgm:prSet presAssocID="{4DB08FAD-9D5E-4FD0-8719-77853034C36D}" presName="level3hierChild" presStyleCnt="0"/>
      <dgm:spPr/>
      <dgm:t>
        <a:bodyPr/>
        <a:lstStyle/>
        <a:p>
          <a:endParaRPr lang="en-US"/>
        </a:p>
      </dgm:t>
    </dgm:pt>
    <dgm:pt modelId="{548A23C4-F8A8-4714-A31E-2EEDB5D3EC1E}" type="pres">
      <dgm:prSet presAssocID="{46B7C64D-4592-44D7-8533-670C9877C5DD}" presName="conn2-1" presStyleLbl="parChTrans1D3" presStyleIdx="3" presStyleCnt="5"/>
      <dgm:spPr/>
      <dgm:t>
        <a:bodyPr/>
        <a:lstStyle/>
        <a:p>
          <a:endParaRPr lang="en-US"/>
        </a:p>
      </dgm:t>
    </dgm:pt>
    <dgm:pt modelId="{A8E644B7-743C-4737-BC30-818B4609FF2D}" type="pres">
      <dgm:prSet presAssocID="{46B7C64D-4592-44D7-8533-670C9877C5DD}" presName="connTx" presStyleLbl="parChTrans1D3" presStyleIdx="3" presStyleCnt="5"/>
      <dgm:spPr/>
      <dgm:t>
        <a:bodyPr/>
        <a:lstStyle/>
        <a:p>
          <a:endParaRPr lang="en-US"/>
        </a:p>
      </dgm:t>
    </dgm:pt>
    <dgm:pt modelId="{A1E7555E-A07C-4ED2-AA6B-71EB0EF664AF}" type="pres">
      <dgm:prSet presAssocID="{D5FB9118-FDFB-48B3-BA0D-4D864CB3FF9E}" presName="root2" presStyleCnt="0"/>
      <dgm:spPr/>
    </dgm:pt>
    <dgm:pt modelId="{6F68995F-3A22-4D58-B136-B8100215575F}" type="pres">
      <dgm:prSet presAssocID="{D5FB9118-FDFB-48B3-BA0D-4D864CB3FF9E}" presName="LevelTwoTextNode" presStyleLbl="node3" presStyleIdx="3" presStyleCnt="5" custScaleX="219099" custScaleY="77797" custLinFactNeighborX="-4595" custLinFactNeighborY="2174">
        <dgm:presLayoutVars>
          <dgm:chPref val="3"/>
        </dgm:presLayoutVars>
      </dgm:prSet>
      <dgm:spPr/>
      <dgm:t>
        <a:bodyPr/>
        <a:lstStyle/>
        <a:p>
          <a:endParaRPr lang="en-US"/>
        </a:p>
      </dgm:t>
    </dgm:pt>
    <dgm:pt modelId="{057C653F-82D9-499F-B2E4-E2CAF6D47A10}" type="pres">
      <dgm:prSet presAssocID="{D5FB9118-FDFB-48B3-BA0D-4D864CB3FF9E}" presName="level3hierChild" presStyleCnt="0"/>
      <dgm:spPr/>
    </dgm:pt>
    <dgm:pt modelId="{9097EAFB-3005-4698-A000-1C56F4E76A70}" type="pres">
      <dgm:prSet presAssocID="{9390E31E-DC54-431A-BEA3-CE4403BBF424}" presName="conn2-1" presStyleLbl="parChTrans1D2" presStyleIdx="4" presStyleCnt="5"/>
      <dgm:spPr/>
      <dgm:t>
        <a:bodyPr/>
        <a:lstStyle/>
        <a:p>
          <a:endParaRPr lang="en-US"/>
        </a:p>
      </dgm:t>
    </dgm:pt>
    <dgm:pt modelId="{AF06DB18-3245-458C-B9F5-9D855822A52F}" type="pres">
      <dgm:prSet presAssocID="{9390E31E-DC54-431A-BEA3-CE4403BBF424}" presName="connTx" presStyleLbl="parChTrans1D2" presStyleIdx="4" presStyleCnt="5"/>
      <dgm:spPr/>
      <dgm:t>
        <a:bodyPr/>
        <a:lstStyle/>
        <a:p>
          <a:endParaRPr lang="en-US"/>
        </a:p>
      </dgm:t>
    </dgm:pt>
    <dgm:pt modelId="{3E84BF9E-7D75-4CB7-8F9B-CC884A599EEA}" type="pres">
      <dgm:prSet presAssocID="{70934EB4-A246-4519-921C-4B80BD742CC5}" presName="root2" presStyleCnt="0"/>
      <dgm:spPr/>
      <dgm:t>
        <a:bodyPr/>
        <a:lstStyle/>
        <a:p>
          <a:endParaRPr lang="en-US"/>
        </a:p>
      </dgm:t>
    </dgm:pt>
    <dgm:pt modelId="{CD3D03B2-0300-4208-86B9-CD390B7A1DBE}" type="pres">
      <dgm:prSet presAssocID="{70934EB4-A246-4519-921C-4B80BD742CC5}" presName="LevelTwoTextNode" presStyleLbl="node2" presStyleIdx="4" presStyleCnt="5" custScaleX="99970" custScaleY="77797" custLinFactNeighborX="1386" custLinFactNeighborY="16745">
        <dgm:presLayoutVars>
          <dgm:chPref val="3"/>
        </dgm:presLayoutVars>
      </dgm:prSet>
      <dgm:spPr/>
      <dgm:t>
        <a:bodyPr/>
        <a:lstStyle/>
        <a:p>
          <a:endParaRPr lang="en-US"/>
        </a:p>
      </dgm:t>
    </dgm:pt>
    <dgm:pt modelId="{13C39C23-AA58-4235-800B-6002C943EA4B}" type="pres">
      <dgm:prSet presAssocID="{70934EB4-A246-4519-921C-4B80BD742CC5}" presName="level3hierChild" presStyleCnt="0"/>
      <dgm:spPr/>
      <dgm:t>
        <a:bodyPr/>
        <a:lstStyle/>
        <a:p>
          <a:endParaRPr lang="en-US"/>
        </a:p>
      </dgm:t>
    </dgm:pt>
    <dgm:pt modelId="{11219BBA-A740-4150-A5F2-7F3C47B059C1}" type="pres">
      <dgm:prSet presAssocID="{2A1885A7-B9B6-478A-85A6-4F599C0B3F4F}" presName="conn2-1" presStyleLbl="parChTrans1D3" presStyleIdx="4" presStyleCnt="5"/>
      <dgm:spPr/>
      <dgm:t>
        <a:bodyPr/>
        <a:lstStyle/>
        <a:p>
          <a:endParaRPr lang="en-US"/>
        </a:p>
      </dgm:t>
    </dgm:pt>
    <dgm:pt modelId="{EFFBC70B-4804-44F3-BA2E-479131A53012}" type="pres">
      <dgm:prSet presAssocID="{2A1885A7-B9B6-478A-85A6-4F599C0B3F4F}" presName="connTx" presStyleLbl="parChTrans1D3" presStyleIdx="4" presStyleCnt="5"/>
      <dgm:spPr/>
      <dgm:t>
        <a:bodyPr/>
        <a:lstStyle/>
        <a:p>
          <a:endParaRPr lang="en-US"/>
        </a:p>
      </dgm:t>
    </dgm:pt>
    <dgm:pt modelId="{43E3006B-E5C6-427A-BE7C-691730051699}" type="pres">
      <dgm:prSet presAssocID="{9D5E5742-3CBE-44F5-85E8-A786A586B195}" presName="root2" presStyleCnt="0"/>
      <dgm:spPr/>
      <dgm:t>
        <a:bodyPr/>
        <a:lstStyle/>
        <a:p>
          <a:endParaRPr lang="en-US"/>
        </a:p>
      </dgm:t>
    </dgm:pt>
    <dgm:pt modelId="{4926AA22-E712-4D18-8CB0-B19C9AF84650}" type="pres">
      <dgm:prSet presAssocID="{9D5E5742-3CBE-44F5-85E8-A786A586B195}" presName="LevelTwoTextNode" presStyleLbl="node3" presStyleIdx="4" presStyleCnt="5" custScaleX="219099" custScaleY="77797" custLinFactNeighborX="-3960" custLinFactNeighborY="16506">
        <dgm:presLayoutVars>
          <dgm:chPref val="3"/>
        </dgm:presLayoutVars>
      </dgm:prSet>
      <dgm:spPr/>
      <dgm:t>
        <a:bodyPr/>
        <a:lstStyle/>
        <a:p>
          <a:endParaRPr lang="en-US"/>
        </a:p>
      </dgm:t>
    </dgm:pt>
    <dgm:pt modelId="{85554CE6-C35F-4266-A82E-AA9B1F3021EA}" type="pres">
      <dgm:prSet presAssocID="{9D5E5742-3CBE-44F5-85E8-A786A586B195}" presName="level3hierChild" presStyleCnt="0"/>
      <dgm:spPr/>
      <dgm:t>
        <a:bodyPr/>
        <a:lstStyle/>
        <a:p>
          <a:endParaRPr lang="en-US"/>
        </a:p>
      </dgm:t>
    </dgm:pt>
  </dgm:ptLst>
  <dgm:cxnLst>
    <dgm:cxn modelId="{8D825170-3B5A-40E9-9227-868AA3428577}" srcId="{8870A86E-AE45-4C26-8AC9-32FA7050A4C7}" destId="{2AB4D084-5D3E-4CB6-ABED-82BD38D82611}" srcOrd="0" destOrd="0" parTransId="{CF19CF9F-92B0-423A-AF9C-FBC6921BDC7A}" sibTransId="{5A362FD8-9783-4C55-9844-95373D660D2E}"/>
    <dgm:cxn modelId="{292F6B21-E586-4E0C-A4F5-6A7C25B9BBAD}" srcId="{4DB08FAD-9D5E-4FD0-8719-77853034C36D}" destId="{D5FB9118-FDFB-48B3-BA0D-4D864CB3FF9E}" srcOrd="0" destOrd="0" parTransId="{46B7C64D-4592-44D7-8533-670C9877C5DD}" sibTransId="{0A7392E9-528C-4D7B-834E-B5146E497832}"/>
    <dgm:cxn modelId="{7F099DC9-87CC-4A3B-B357-834D7DD79A79}" type="presOf" srcId="{AF01FF45-6348-4DFF-A097-9E0C54007E81}" destId="{5008FE73-C50B-4234-9E00-EAD3F356EC4A}" srcOrd="0" destOrd="0" presId="urn:microsoft.com/office/officeart/2005/8/layout/hierarchy2"/>
    <dgm:cxn modelId="{5D3E6722-7EF8-4657-965B-1062EF5C34BD}" type="presOf" srcId="{87E9282B-B94A-4247-8939-99246E4B84B0}" destId="{9B38839F-50B4-43FD-8426-358936388750}" srcOrd="0" destOrd="0" presId="urn:microsoft.com/office/officeart/2005/8/layout/hierarchy2"/>
    <dgm:cxn modelId="{01BF6CA1-3501-4EE0-A20F-03CC8B574279}" type="presOf" srcId="{9D5E5742-3CBE-44F5-85E8-A786A586B195}" destId="{4926AA22-E712-4D18-8CB0-B19C9AF84650}" srcOrd="0" destOrd="0" presId="urn:microsoft.com/office/officeart/2005/8/layout/hierarchy2"/>
    <dgm:cxn modelId="{9B60EA5F-C589-41D0-B9DA-97C2A98CB496}" type="presOf" srcId="{CF19CF9F-92B0-423A-AF9C-FBC6921BDC7A}" destId="{45ECF656-1ABA-433C-BAEC-01158E52FF82}" srcOrd="0" destOrd="0" presId="urn:microsoft.com/office/officeart/2005/8/layout/hierarchy2"/>
    <dgm:cxn modelId="{DD09EDC7-867D-425D-99C9-21133F1972DD}" type="presOf" srcId="{07E37E9E-4F0F-4832-B984-80C5F1272EE6}" destId="{061344A6-6C80-44A2-B90C-72F509CDF061}" srcOrd="0" destOrd="0" presId="urn:microsoft.com/office/officeart/2005/8/layout/hierarchy2"/>
    <dgm:cxn modelId="{94590A0B-77BF-4464-B1B7-6579E658441F}" type="presOf" srcId="{B0D52759-0875-470D-AC34-3B4CD7CAB0E0}" destId="{CA33B3FC-E527-4520-BB77-90B828E05930}" srcOrd="0" destOrd="0" presId="urn:microsoft.com/office/officeart/2005/8/layout/hierarchy2"/>
    <dgm:cxn modelId="{C32277B8-C72E-4D12-BBF3-8326C03ED67B}" srcId="{BC13C424-D815-423B-A016-8C803D3706EB}" destId="{352D3115-F062-4EA4-8E5E-18896FE41F3B}" srcOrd="0" destOrd="0" parTransId="{3ABBEB75-6212-4967-872B-9699B1670EE1}" sibTransId="{AC9AF97F-017E-4311-8C64-CBD96899DD99}"/>
    <dgm:cxn modelId="{383BE829-B19C-4328-9E62-CF8D4E6705E3}" type="presOf" srcId="{2AB4D084-5D3E-4CB6-ABED-82BD38D82611}" destId="{39DEA65D-3C68-485A-9AEE-E33058C70F43}" srcOrd="0" destOrd="0" presId="urn:microsoft.com/office/officeart/2005/8/layout/hierarchy2"/>
    <dgm:cxn modelId="{48142D13-5C16-427A-871F-75351E016BD7}" type="presOf" srcId="{CF19CF9F-92B0-423A-AF9C-FBC6921BDC7A}" destId="{74CC5F52-4296-4441-8F8E-71757F2B4325}" srcOrd="1" destOrd="0" presId="urn:microsoft.com/office/officeart/2005/8/layout/hierarchy2"/>
    <dgm:cxn modelId="{7F471369-723F-4D33-A211-952E4573EEF4}" type="presOf" srcId="{45FE38E5-6207-4BFF-8992-C56B663E5287}" destId="{E3B8CB2B-A221-404C-83AF-39DCDF42420A}" srcOrd="0" destOrd="0" presId="urn:microsoft.com/office/officeart/2005/8/layout/hierarchy2"/>
    <dgm:cxn modelId="{1C96B68E-B278-41A8-8A2B-B3FD7BB25D24}" type="presOf" srcId="{3ABBEB75-6212-4967-872B-9699B1670EE1}" destId="{0ADF8DF4-3B25-4000-90F3-CB9166ADBF8B}" srcOrd="0" destOrd="0" presId="urn:microsoft.com/office/officeart/2005/8/layout/hierarchy2"/>
    <dgm:cxn modelId="{C9613B19-5602-4F9F-83BC-8CF90E937F3A}" srcId="{2E2B18F6-BA0E-494E-9ABE-54E2A787D68F}" destId="{AF01FF45-6348-4DFF-A097-9E0C54007E81}" srcOrd="0" destOrd="0" parTransId="{ECB7AEBF-922B-463E-B0E4-F041A2495DEA}" sibTransId="{20C5551B-EC05-46A3-95DB-F5A9BE25F442}"/>
    <dgm:cxn modelId="{84537404-B31D-4014-9041-7174416FDFA7}" type="presOf" srcId="{9390E31E-DC54-431A-BEA3-CE4403BBF424}" destId="{9097EAFB-3005-4698-A000-1C56F4E76A70}" srcOrd="0" destOrd="0" presId="urn:microsoft.com/office/officeart/2005/8/layout/hierarchy2"/>
    <dgm:cxn modelId="{7814EE4C-77F6-450A-9727-6BA8D0FA6FFE}" type="presOf" srcId="{352D3115-F062-4EA4-8E5E-18896FE41F3B}" destId="{8A0BE84E-4B12-495B-8DEE-BD076C1398FF}" srcOrd="0" destOrd="0" presId="urn:microsoft.com/office/officeart/2005/8/layout/hierarchy2"/>
    <dgm:cxn modelId="{20C6E4F9-49FE-4F73-8D86-38CEACF3AA6C}" type="presOf" srcId="{BC13C424-D815-423B-A016-8C803D3706EB}" destId="{5BD4A3AC-7F5F-4027-BD6E-CE57C210EF15}" srcOrd="0" destOrd="0" presId="urn:microsoft.com/office/officeart/2005/8/layout/hierarchy2"/>
    <dgm:cxn modelId="{810884A1-A260-4D1D-8CCF-8E982B612661}" type="presOf" srcId="{B0D52759-0875-470D-AC34-3B4CD7CAB0E0}" destId="{96531595-3C46-46E3-9C91-D8B0407EC58C}" srcOrd="1" destOrd="0" presId="urn:microsoft.com/office/officeart/2005/8/layout/hierarchy2"/>
    <dgm:cxn modelId="{2D0BAA54-BF81-4C01-B1D5-A2C6503B9090}" srcId="{AF01FF45-6348-4DFF-A097-9E0C54007E81}" destId="{4DB08FAD-9D5E-4FD0-8719-77853034C36D}" srcOrd="3" destOrd="0" parTransId="{DD58CD62-B4C9-4D89-B564-9025600960D8}" sibTransId="{79AD6B18-7E69-4C38-9E52-43026C436087}"/>
    <dgm:cxn modelId="{4DB04AE4-A5EF-4686-93F2-0C2797F3089E}" type="presOf" srcId="{2E2B18F6-BA0E-494E-9ABE-54E2A787D68F}" destId="{F0F72291-ED0D-4BCC-AEF1-BEAC6CA6DE9C}" srcOrd="0" destOrd="0" presId="urn:microsoft.com/office/officeart/2005/8/layout/hierarchy2"/>
    <dgm:cxn modelId="{E5BA034B-4A60-4813-9DD0-F9BE55FE9016}" type="presOf" srcId="{9390E31E-DC54-431A-BEA3-CE4403BBF424}" destId="{AF06DB18-3245-458C-B9F5-9D855822A52F}" srcOrd="1" destOrd="0" presId="urn:microsoft.com/office/officeart/2005/8/layout/hierarchy2"/>
    <dgm:cxn modelId="{D7695A4A-FEFA-400D-B60F-4F8063AFF8A0}" type="presOf" srcId="{DD58CD62-B4C9-4D89-B564-9025600960D8}" destId="{BC305625-DB52-4569-A9B9-FFF7DFFD63B1}" srcOrd="0" destOrd="0" presId="urn:microsoft.com/office/officeart/2005/8/layout/hierarchy2"/>
    <dgm:cxn modelId="{F9ADDA9C-DA77-4617-9C5F-CC3818DB84A7}" srcId="{AF01FF45-6348-4DFF-A097-9E0C54007E81}" destId="{BC13C424-D815-423B-A016-8C803D3706EB}" srcOrd="2" destOrd="0" parTransId="{87E9282B-B94A-4247-8939-99246E4B84B0}" sibTransId="{7E5DE085-B924-4AEC-A410-EE48D728683E}"/>
    <dgm:cxn modelId="{29BD280A-2C59-430F-88AC-02F31583BFF7}" type="presOf" srcId="{46B7C64D-4592-44D7-8533-670C9877C5DD}" destId="{548A23C4-F8A8-4714-A31E-2EEDB5D3EC1E}" srcOrd="0" destOrd="0" presId="urn:microsoft.com/office/officeart/2005/8/layout/hierarchy2"/>
    <dgm:cxn modelId="{D38CA4FA-C4A7-4CC0-B872-283FDBE2E872}" type="presOf" srcId="{45FE38E5-6207-4BFF-8992-C56B663E5287}" destId="{82DFDC33-00C8-4A44-BD79-82288E07C012}" srcOrd="1" destOrd="0" presId="urn:microsoft.com/office/officeart/2005/8/layout/hierarchy2"/>
    <dgm:cxn modelId="{9668C99B-6E7F-431A-872B-96C689F470CE}" srcId="{70934EB4-A246-4519-921C-4B80BD742CC5}" destId="{9D5E5742-3CBE-44F5-85E8-A786A586B195}" srcOrd="0" destOrd="0" parTransId="{2A1885A7-B9B6-478A-85A6-4F599C0B3F4F}" sibTransId="{67EB3BE1-F157-418D-9B8F-041578D08E50}"/>
    <dgm:cxn modelId="{0999B09A-39A6-475B-A296-D3853212B778}" type="presOf" srcId="{07E37E9E-4F0F-4832-B984-80C5F1272EE6}" destId="{96DB780D-742B-4E28-9965-B7BB171C27FE}" srcOrd="1" destOrd="0" presId="urn:microsoft.com/office/officeart/2005/8/layout/hierarchy2"/>
    <dgm:cxn modelId="{FEBE5747-65C9-4170-B3DD-729DB4E322B5}" type="presOf" srcId="{DD58CD62-B4C9-4D89-B564-9025600960D8}" destId="{DC561CF9-E8A5-4B97-9F6A-9274F058C826}" srcOrd="1" destOrd="0" presId="urn:microsoft.com/office/officeart/2005/8/layout/hierarchy2"/>
    <dgm:cxn modelId="{201129DF-FF9C-4B71-8046-1C3EB8967026}" type="presOf" srcId="{3ABBEB75-6212-4967-872B-9699B1670EE1}" destId="{117D1448-FDFE-41CF-AAB0-3AEB478DFCCB}" srcOrd="1" destOrd="0" presId="urn:microsoft.com/office/officeart/2005/8/layout/hierarchy2"/>
    <dgm:cxn modelId="{83977DF4-C867-44B4-A849-6874C3E2807A}" srcId="{AF01FF45-6348-4DFF-A097-9E0C54007E81}" destId="{8870A86E-AE45-4C26-8AC9-32FA7050A4C7}" srcOrd="1" destOrd="0" parTransId="{B0D52759-0875-470D-AC34-3B4CD7CAB0E0}" sibTransId="{59185EA2-0AB3-4975-9951-6686A54260D5}"/>
    <dgm:cxn modelId="{FC4861CC-CC35-4734-BACA-74B6BC477BA0}" type="presOf" srcId="{BFBC97C7-0F03-4565-9158-FBB91717A2B6}" destId="{379CE220-A5D7-4004-B20B-02DF9D1B6CE1}" srcOrd="0" destOrd="0" presId="urn:microsoft.com/office/officeart/2005/8/layout/hierarchy2"/>
    <dgm:cxn modelId="{670D546B-3117-451F-B45B-F5A5FACDAFF9}" type="presOf" srcId="{2A1885A7-B9B6-478A-85A6-4F599C0B3F4F}" destId="{11219BBA-A740-4150-A5F2-7F3C47B059C1}" srcOrd="0" destOrd="0" presId="urn:microsoft.com/office/officeart/2005/8/layout/hierarchy2"/>
    <dgm:cxn modelId="{93B3400A-2D19-46E8-81FA-A869525363D8}" srcId="{BFBC97C7-0F03-4565-9158-FBB91717A2B6}" destId="{BE7532AA-F2B7-4F75-B9D8-AEF242824470}" srcOrd="0" destOrd="0" parTransId="{45FE38E5-6207-4BFF-8992-C56B663E5287}" sibTransId="{740E00BC-ED93-4C27-AE69-25A3E85130B1}"/>
    <dgm:cxn modelId="{69532CC8-11B4-4E3B-8EC3-8F5D75AC75E8}" type="presOf" srcId="{87E9282B-B94A-4247-8939-99246E4B84B0}" destId="{D5B10429-1EAC-474B-8756-6F021B0CF2C7}" srcOrd="1" destOrd="0" presId="urn:microsoft.com/office/officeart/2005/8/layout/hierarchy2"/>
    <dgm:cxn modelId="{85CE8FBA-44D7-49F3-ACE4-D2A51CFD26B0}" type="presOf" srcId="{4DB08FAD-9D5E-4FD0-8719-77853034C36D}" destId="{AD00446C-CCC4-42CA-B0CC-EFAEFF0E4D8E}" srcOrd="0" destOrd="0" presId="urn:microsoft.com/office/officeart/2005/8/layout/hierarchy2"/>
    <dgm:cxn modelId="{0B765A3B-5B97-4D9E-97ED-911A5CA4650C}" type="presOf" srcId="{2A1885A7-B9B6-478A-85A6-4F599C0B3F4F}" destId="{EFFBC70B-4804-44F3-BA2E-479131A53012}" srcOrd="1" destOrd="0" presId="urn:microsoft.com/office/officeart/2005/8/layout/hierarchy2"/>
    <dgm:cxn modelId="{3C355E2F-80E0-4024-BC3D-E15ABCED9C2C}" type="presOf" srcId="{8870A86E-AE45-4C26-8AC9-32FA7050A4C7}" destId="{E6B17CFB-88F0-4DBB-BC0D-0CF28C961E8A}" srcOrd="0" destOrd="0" presId="urn:microsoft.com/office/officeart/2005/8/layout/hierarchy2"/>
    <dgm:cxn modelId="{6559778B-1322-4129-B942-B2D3989C3AB1}" type="presOf" srcId="{BE7532AA-F2B7-4F75-B9D8-AEF242824470}" destId="{9419EF32-955E-406F-A537-81BE593ED972}" srcOrd="0" destOrd="0" presId="urn:microsoft.com/office/officeart/2005/8/layout/hierarchy2"/>
    <dgm:cxn modelId="{DE89E006-47C8-4EE8-949E-C1434DEC2C14}" type="presOf" srcId="{70934EB4-A246-4519-921C-4B80BD742CC5}" destId="{CD3D03B2-0300-4208-86B9-CD390B7A1DBE}" srcOrd="0" destOrd="0" presId="urn:microsoft.com/office/officeart/2005/8/layout/hierarchy2"/>
    <dgm:cxn modelId="{CF8C874D-9F0E-4634-B1EF-A0193697D38D}" srcId="{AF01FF45-6348-4DFF-A097-9E0C54007E81}" destId="{70934EB4-A246-4519-921C-4B80BD742CC5}" srcOrd="4" destOrd="0" parTransId="{9390E31E-DC54-431A-BEA3-CE4403BBF424}" sibTransId="{5BD67E3B-C61A-47FB-AFAA-D32A19AAF354}"/>
    <dgm:cxn modelId="{B6034178-6BF2-4B63-BBC0-ECD98A3D54B3}" srcId="{AF01FF45-6348-4DFF-A097-9E0C54007E81}" destId="{BFBC97C7-0F03-4565-9158-FBB91717A2B6}" srcOrd="0" destOrd="0" parTransId="{07E37E9E-4F0F-4832-B984-80C5F1272EE6}" sibTransId="{19CE7505-2D2D-4396-9793-951E2EFB80F7}"/>
    <dgm:cxn modelId="{A5E3A85A-54EF-4768-8116-8D6B7C3B4BEC}" type="presOf" srcId="{D5FB9118-FDFB-48B3-BA0D-4D864CB3FF9E}" destId="{6F68995F-3A22-4D58-B136-B8100215575F}" srcOrd="0" destOrd="0" presId="urn:microsoft.com/office/officeart/2005/8/layout/hierarchy2"/>
    <dgm:cxn modelId="{66EAB79E-845B-4A5B-ACA8-521E58589472}" type="presOf" srcId="{46B7C64D-4592-44D7-8533-670C9877C5DD}" destId="{A8E644B7-743C-4737-BC30-818B4609FF2D}" srcOrd="1" destOrd="0" presId="urn:microsoft.com/office/officeart/2005/8/layout/hierarchy2"/>
    <dgm:cxn modelId="{9CE165A5-5AED-404E-8843-8A6ED9B913EC}" type="presParOf" srcId="{F0F72291-ED0D-4BCC-AEF1-BEAC6CA6DE9C}" destId="{270675B6-0E79-4C02-8A34-2F124AD5A79F}" srcOrd="0" destOrd="0" presId="urn:microsoft.com/office/officeart/2005/8/layout/hierarchy2"/>
    <dgm:cxn modelId="{08084DD8-C941-40FE-8406-FEC99B9CE292}" type="presParOf" srcId="{270675B6-0E79-4C02-8A34-2F124AD5A79F}" destId="{5008FE73-C50B-4234-9E00-EAD3F356EC4A}" srcOrd="0" destOrd="0" presId="urn:microsoft.com/office/officeart/2005/8/layout/hierarchy2"/>
    <dgm:cxn modelId="{C0469F58-3F7B-46E6-B7A1-9F6D30C58585}" type="presParOf" srcId="{270675B6-0E79-4C02-8A34-2F124AD5A79F}" destId="{FFEEAEC6-7031-4C9E-9149-7E81E5B17376}" srcOrd="1" destOrd="0" presId="urn:microsoft.com/office/officeart/2005/8/layout/hierarchy2"/>
    <dgm:cxn modelId="{2B426AF4-920A-4AE8-A655-3018E0AEB860}" type="presParOf" srcId="{FFEEAEC6-7031-4C9E-9149-7E81E5B17376}" destId="{061344A6-6C80-44A2-B90C-72F509CDF061}" srcOrd="0" destOrd="0" presId="urn:microsoft.com/office/officeart/2005/8/layout/hierarchy2"/>
    <dgm:cxn modelId="{AE232466-E1FB-4332-B3AA-2BB5F0038A01}" type="presParOf" srcId="{061344A6-6C80-44A2-B90C-72F509CDF061}" destId="{96DB780D-742B-4E28-9965-B7BB171C27FE}" srcOrd="0" destOrd="0" presId="urn:microsoft.com/office/officeart/2005/8/layout/hierarchy2"/>
    <dgm:cxn modelId="{8690E339-18C6-48AD-BE00-F4781E033B54}" type="presParOf" srcId="{FFEEAEC6-7031-4C9E-9149-7E81E5B17376}" destId="{3F977258-3F5D-4D47-B62D-CD8252573319}" srcOrd="1" destOrd="0" presId="urn:microsoft.com/office/officeart/2005/8/layout/hierarchy2"/>
    <dgm:cxn modelId="{25247F61-1EA5-4F55-927A-8A63D93E4E14}" type="presParOf" srcId="{3F977258-3F5D-4D47-B62D-CD8252573319}" destId="{379CE220-A5D7-4004-B20B-02DF9D1B6CE1}" srcOrd="0" destOrd="0" presId="urn:microsoft.com/office/officeart/2005/8/layout/hierarchy2"/>
    <dgm:cxn modelId="{8ADEBE20-0A0B-451B-B398-5EAE025F59C1}" type="presParOf" srcId="{3F977258-3F5D-4D47-B62D-CD8252573319}" destId="{446888CE-5CE8-4264-9CDB-8C9176C92F9A}" srcOrd="1" destOrd="0" presId="urn:microsoft.com/office/officeart/2005/8/layout/hierarchy2"/>
    <dgm:cxn modelId="{13123108-C29A-4886-B46A-098E7A1E067C}" type="presParOf" srcId="{446888CE-5CE8-4264-9CDB-8C9176C92F9A}" destId="{E3B8CB2B-A221-404C-83AF-39DCDF42420A}" srcOrd="0" destOrd="0" presId="urn:microsoft.com/office/officeart/2005/8/layout/hierarchy2"/>
    <dgm:cxn modelId="{C00DDD51-B9B1-4755-945D-5C4E54942DBF}" type="presParOf" srcId="{E3B8CB2B-A221-404C-83AF-39DCDF42420A}" destId="{82DFDC33-00C8-4A44-BD79-82288E07C012}" srcOrd="0" destOrd="0" presId="urn:microsoft.com/office/officeart/2005/8/layout/hierarchy2"/>
    <dgm:cxn modelId="{C84D44C4-1FCE-411A-800C-3A8531E4B34B}" type="presParOf" srcId="{446888CE-5CE8-4264-9CDB-8C9176C92F9A}" destId="{DAA1E627-47BC-4803-BA66-43CA217C9F1B}" srcOrd="1" destOrd="0" presId="urn:microsoft.com/office/officeart/2005/8/layout/hierarchy2"/>
    <dgm:cxn modelId="{1637475D-5020-484E-81BC-BF6BCA986FCA}" type="presParOf" srcId="{DAA1E627-47BC-4803-BA66-43CA217C9F1B}" destId="{9419EF32-955E-406F-A537-81BE593ED972}" srcOrd="0" destOrd="0" presId="urn:microsoft.com/office/officeart/2005/8/layout/hierarchy2"/>
    <dgm:cxn modelId="{DA5C8DC8-B96F-483E-B04B-743399ED17F5}" type="presParOf" srcId="{DAA1E627-47BC-4803-BA66-43CA217C9F1B}" destId="{2EBE1DAA-4C75-45C0-B0DB-A9DC6E76E8FC}" srcOrd="1" destOrd="0" presId="urn:microsoft.com/office/officeart/2005/8/layout/hierarchy2"/>
    <dgm:cxn modelId="{9982888D-E501-4AB7-AE47-41E27A2BADEA}" type="presParOf" srcId="{FFEEAEC6-7031-4C9E-9149-7E81E5B17376}" destId="{CA33B3FC-E527-4520-BB77-90B828E05930}" srcOrd="2" destOrd="0" presId="urn:microsoft.com/office/officeart/2005/8/layout/hierarchy2"/>
    <dgm:cxn modelId="{A39315E1-D265-4114-B5C2-01F4F5671C56}" type="presParOf" srcId="{CA33B3FC-E527-4520-BB77-90B828E05930}" destId="{96531595-3C46-46E3-9C91-D8B0407EC58C}" srcOrd="0" destOrd="0" presId="urn:microsoft.com/office/officeart/2005/8/layout/hierarchy2"/>
    <dgm:cxn modelId="{6B1D75B6-8D7A-4517-9930-9A89DD85067E}" type="presParOf" srcId="{FFEEAEC6-7031-4C9E-9149-7E81E5B17376}" destId="{32A39F55-D2FF-4FDB-A740-AECA8800DAF2}" srcOrd="3" destOrd="0" presId="urn:microsoft.com/office/officeart/2005/8/layout/hierarchy2"/>
    <dgm:cxn modelId="{8A7C94EB-2CB4-41A6-8FDF-185ED3C5E60C}" type="presParOf" srcId="{32A39F55-D2FF-4FDB-A740-AECA8800DAF2}" destId="{E6B17CFB-88F0-4DBB-BC0D-0CF28C961E8A}" srcOrd="0" destOrd="0" presId="urn:microsoft.com/office/officeart/2005/8/layout/hierarchy2"/>
    <dgm:cxn modelId="{18244678-CAC8-477E-A277-9339C7C57AF6}" type="presParOf" srcId="{32A39F55-D2FF-4FDB-A740-AECA8800DAF2}" destId="{8330E33C-5695-4B1E-9C43-E007A10AF6FA}" srcOrd="1" destOrd="0" presId="urn:microsoft.com/office/officeart/2005/8/layout/hierarchy2"/>
    <dgm:cxn modelId="{58EC6A65-2BA8-4812-83DB-DF335F204D45}" type="presParOf" srcId="{8330E33C-5695-4B1E-9C43-E007A10AF6FA}" destId="{45ECF656-1ABA-433C-BAEC-01158E52FF82}" srcOrd="0" destOrd="0" presId="urn:microsoft.com/office/officeart/2005/8/layout/hierarchy2"/>
    <dgm:cxn modelId="{ACF9DB77-B2F6-497B-83A3-8FB99AE3C98F}" type="presParOf" srcId="{45ECF656-1ABA-433C-BAEC-01158E52FF82}" destId="{74CC5F52-4296-4441-8F8E-71757F2B4325}" srcOrd="0" destOrd="0" presId="urn:microsoft.com/office/officeart/2005/8/layout/hierarchy2"/>
    <dgm:cxn modelId="{74831309-CC4F-4214-8009-0771349B0A13}" type="presParOf" srcId="{8330E33C-5695-4B1E-9C43-E007A10AF6FA}" destId="{50609D50-8031-4525-BCF3-75473FC9948F}" srcOrd="1" destOrd="0" presId="urn:microsoft.com/office/officeart/2005/8/layout/hierarchy2"/>
    <dgm:cxn modelId="{10E2439E-E344-45C9-AE64-4885F5D7885A}" type="presParOf" srcId="{50609D50-8031-4525-BCF3-75473FC9948F}" destId="{39DEA65D-3C68-485A-9AEE-E33058C70F43}" srcOrd="0" destOrd="0" presId="urn:microsoft.com/office/officeart/2005/8/layout/hierarchy2"/>
    <dgm:cxn modelId="{3FDD0937-1BDA-431D-A0C7-53AD9560B4EC}" type="presParOf" srcId="{50609D50-8031-4525-BCF3-75473FC9948F}" destId="{BCA800DA-F3D0-46CD-9BC4-8DC42BB4A76F}" srcOrd="1" destOrd="0" presId="urn:microsoft.com/office/officeart/2005/8/layout/hierarchy2"/>
    <dgm:cxn modelId="{E621238A-0975-46C3-BB7E-1F9144F09A4E}" type="presParOf" srcId="{FFEEAEC6-7031-4C9E-9149-7E81E5B17376}" destId="{9B38839F-50B4-43FD-8426-358936388750}" srcOrd="4" destOrd="0" presId="urn:microsoft.com/office/officeart/2005/8/layout/hierarchy2"/>
    <dgm:cxn modelId="{4DE6E7A2-F58C-4A5F-9DD5-FB4AD3FB74DA}" type="presParOf" srcId="{9B38839F-50B4-43FD-8426-358936388750}" destId="{D5B10429-1EAC-474B-8756-6F021B0CF2C7}" srcOrd="0" destOrd="0" presId="urn:microsoft.com/office/officeart/2005/8/layout/hierarchy2"/>
    <dgm:cxn modelId="{B17E1050-ECD7-48DB-849F-8F78968B29BE}" type="presParOf" srcId="{FFEEAEC6-7031-4C9E-9149-7E81E5B17376}" destId="{764D2E06-246F-414E-A0EE-D04CE7979C8E}" srcOrd="5" destOrd="0" presId="urn:microsoft.com/office/officeart/2005/8/layout/hierarchy2"/>
    <dgm:cxn modelId="{92DAB7D3-9BEE-4E74-BEED-E684B70AA823}" type="presParOf" srcId="{764D2E06-246F-414E-A0EE-D04CE7979C8E}" destId="{5BD4A3AC-7F5F-4027-BD6E-CE57C210EF15}" srcOrd="0" destOrd="0" presId="urn:microsoft.com/office/officeart/2005/8/layout/hierarchy2"/>
    <dgm:cxn modelId="{B99B2F2D-6935-494A-8BA5-C26B329B1CD6}" type="presParOf" srcId="{764D2E06-246F-414E-A0EE-D04CE7979C8E}" destId="{47A40DD3-E5EE-4785-88BE-8A0A8B33B434}" srcOrd="1" destOrd="0" presId="urn:microsoft.com/office/officeart/2005/8/layout/hierarchy2"/>
    <dgm:cxn modelId="{C034FC1C-E1AC-4757-81DA-6B907A34D211}" type="presParOf" srcId="{47A40DD3-E5EE-4785-88BE-8A0A8B33B434}" destId="{0ADF8DF4-3B25-4000-90F3-CB9166ADBF8B}" srcOrd="0" destOrd="0" presId="urn:microsoft.com/office/officeart/2005/8/layout/hierarchy2"/>
    <dgm:cxn modelId="{B8E40BD6-0152-4BBA-BB06-A57B71648E93}" type="presParOf" srcId="{0ADF8DF4-3B25-4000-90F3-CB9166ADBF8B}" destId="{117D1448-FDFE-41CF-AAB0-3AEB478DFCCB}" srcOrd="0" destOrd="0" presId="urn:microsoft.com/office/officeart/2005/8/layout/hierarchy2"/>
    <dgm:cxn modelId="{4DAE26F3-6271-4A37-8359-2A0DE4715CB8}" type="presParOf" srcId="{47A40DD3-E5EE-4785-88BE-8A0A8B33B434}" destId="{29660521-937E-4C8E-9A0E-68A96294CD0C}" srcOrd="1" destOrd="0" presId="urn:microsoft.com/office/officeart/2005/8/layout/hierarchy2"/>
    <dgm:cxn modelId="{BE78DB1A-2A4F-4D3D-A54F-0C5D1EEE6AAC}" type="presParOf" srcId="{29660521-937E-4C8E-9A0E-68A96294CD0C}" destId="{8A0BE84E-4B12-495B-8DEE-BD076C1398FF}" srcOrd="0" destOrd="0" presId="urn:microsoft.com/office/officeart/2005/8/layout/hierarchy2"/>
    <dgm:cxn modelId="{98A6BFBB-C4DD-4891-99EC-50877ABCA1D0}" type="presParOf" srcId="{29660521-937E-4C8E-9A0E-68A96294CD0C}" destId="{CE91472E-C834-41D8-8DF4-6A458C67625F}" srcOrd="1" destOrd="0" presId="urn:microsoft.com/office/officeart/2005/8/layout/hierarchy2"/>
    <dgm:cxn modelId="{2D101D62-1304-4192-89EC-0167CFF56B89}" type="presParOf" srcId="{FFEEAEC6-7031-4C9E-9149-7E81E5B17376}" destId="{BC305625-DB52-4569-A9B9-FFF7DFFD63B1}" srcOrd="6" destOrd="0" presId="urn:microsoft.com/office/officeart/2005/8/layout/hierarchy2"/>
    <dgm:cxn modelId="{9D49BD0D-56D5-4F99-853A-188FBD7C3982}" type="presParOf" srcId="{BC305625-DB52-4569-A9B9-FFF7DFFD63B1}" destId="{DC561CF9-E8A5-4B97-9F6A-9274F058C826}" srcOrd="0" destOrd="0" presId="urn:microsoft.com/office/officeart/2005/8/layout/hierarchy2"/>
    <dgm:cxn modelId="{DE02CC05-141F-4EF3-8329-B9238D29464D}" type="presParOf" srcId="{FFEEAEC6-7031-4C9E-9149-7E81E5B17376}" destId="{571706A9-E1D8-43A1-8262-2DB6720CAA48}" srcOrd="7" destOrd="0" presId="urn:microsoft.com/office/officeart/2005/8/layout/hierarchy2"/>
    <dgm:cxn modelId="{1A7E0042-99A6-4DFC-A0A5-23D7D41123A4}" type="presParOf" srcId="{571706A9-E1D8-43A1-8262-2DB6720CAA48}" destId="{AD00446C-CCC4-42CA-B0CC-EFAEFF0E4D8E}" srcOrd="0" destOrd="0" presId="urn:microsoft.com/office/officeart/2005/8/layout/hierarchy2"/>
    <dgm:cxn modelId="{1F468AAD-F432-4CCA-ABDC-11697D6A454F}" type="presParOf" srcId="{571706A9-E1D8-43A1-8262-2DB6720CAA48}" destId="{74125984-55E7-440B-AC6C-53535C622D03}" srcOrd="1" destOrd="0" presId="urn:microsoft.com/office/officeart/2005/8/layout/hierarchy2"/>
    <dgm:cxn modelId="{7CBE6BEC-BB59-4A8A-93A1-491EE504ADC4}" type="presParOf" srcId="{74125984-55E7-440B-AC6C-53535C622D03}" destId="{548A23C4-F8A8-4714-A31E-2EEDB5D3EC1E}" srcOrd="0" destOrd="0" presId="urn:microsoft.com/office/officeart/2005/8/layout/hierarchy2"/>
    <dgm:cxn modelId="{066B1670-359C-4201-A08B-0A9BD7EF1D0A}" type="presParOf" srcId="{548A23C4-F8A8-4714-A31E-2EEDB5D3EC1E}" destId="{A8E644B7-743C-4737-BC30-818B4609FF2D}" srcOrd="0" destOrd="0" presId="urn:microsoft.com/office/officeart/2005/8/layout/hierarchy2"/>
    <dgm:cxn modelId="{3DC421EA-41D7-411D-B412-D6C8A7E3A399}" type="presParOf" srcId="{74125984-55E7-440B-AC6C-53535C622D03}" destId="{A1E7555E-A07C-4ED2-AA6B-71EB0EF664AF}" srcOrd="1" destOrd="0" presId="urn:microsoft.com/office/officeart/2005/8/layout/hierarchy2"/>
    <dgm:cxn modelId="{9FAF14CD-DEB4-4DEC-9938-5F5FECE31CDD}" type="presParOf" srcId="{A1E7555E-A07C-4ED2-AA6B-71EB0EF664AF}" destId="{6F68995F-3A22-4D58-B136-B8100215575F}" srcOrd="0" destOrd="0" presId="urn:microsoft.com/office/officeart/2005/8/layout/hierarchy2"/>
    <dgm:cxn modelId="{2B440358-FA1E-4F35-9AB3-B88A32535FC3}" type="presParOf" srcId="{A1E7555E-A07C-4ED2-AA6B-71EB0EF664AF}" destId="{057C653F-82D9-499F-B2E4-E2CAF6D47A10}" srcOrd="1" destOrd="0" presId="urn:microsoft.com/office/officeart/2005/8/layout/hierarchy2"/>
    <dgm:cxn modelId="{CD3305E0-0C09-48E3-99C1-D92C2DE6F3DE}" type="presParOf" srcId="{FFEEAEC6-7031-4C9E-9149-7E81E5B17376}" destId="{9097EAFB-3005-4698-A000-1C56F4E76A70}" srcOrd="8" destOrd="0" presId="urn:microsoft.com/office/officeart/2005/8/layout/hierarchy2"/>
    <dgm:cxn modelId="{200A1558-BE2D-4CB2-A532-2342D366690B}" type="presParOf" srcId="{9097EAFB-3005-4698-A000-1C56F4E76A70}" destId="{AF06DB18-3245-458C-B9F5-9D855822A52F}" srcOrd="0" destOrd="0" presId="urn:microsoft.com/office/officeart/2005/8/layout/hierarchy2"/>
    <dgm:cxn modelId="{E59B0C15-2933-4AB0-B790-D825B8711F30}" type="presParOf" srcId="{FFEEAEC6-7031-4C9E-9149-7E81E5B17376}" destId="{3E84BF9E-7D75-4CB7-8F9B-CC884A599EEA}" srcOrd="9" destOrd="0" presId="urn:microsoft.com/office/officeart/2005/8/layout/hierarchy2"/>
    <dgm:cxn modelId="{40F221A4-F4F8-4DF8-AF5E-B9AF8B8DF381}" type="presParOf" srcId="{3E84BF9E-7D75-4CB7-8F9B-CC884A599EEA}" destId="{CD3D03B2-0300-4208-86B9-CD390B7A1DBE}" srcOrd="0" destOrd="0" presId="urn:microsoft.com/office/officeart/2005/8/layout/hierarchy2"/>
    <dgm:cxn modelId="{FDE3A696-393C-4FD2-A6CC-B3A59CF5ED0D}" type="presParOf" srcId="{3E84BF9E-7D75-4CB7-8F9B-CC884A599EEA}" destId="{13C39C23-AA58-4235-800B-6002C943EA4B}" srcOrd="1" destOrd="0" presId="urn:microsoft.com/office/officeart/2005/8/layout/hierarchy2"/>
    <dgm:cxn modelId="{7B043A50-6EFE-4A7E-89EE-19C7CC0F7C4D}" type="presParOf" srcId="{13C39C23-AA58-4235-800B-6002C943EA4B}" destId="{11219BBA-A740-4150-A5F2-7F3C47B059C1}" srcOrd="0" destOrd="0" presId="urn:microsoft.com/office/officeart/2005/8/layout/hierarchy2"/>
    <dgm:cxn modelId="{59621055-B3E9-4372-BC8A-E1C7BE9A8C86}" type="presParOf" srcId="{11219BBA-A740-4150-A5F2-7F3C47B059C1}" destId="{EFFBC70B-4804-44F3-BA2E-479131A53012}" srcOrd="0" destOrd="0" presId="urn:microsoft.com/office/officeart/2005/8/layout/hierarchy2"/>
    <dgm:cxn modelId="{D26F08A7-A3E1-4F60-B6BC-CC6266542F01}" type="presParOf" srcId="{13C39C23-AA58-4235-800B-6002C943EA4B}" destId="{43E3006B-E5C6-427A-BE7C-691730051699}" srcOrd="1" destOrd="0" presId="urn:microsoft.com/office/officeart/2005/8/layout/hierarchy2"/>
    <dgm:cxn modelId="{0EC8072C-2A2D-4E3C-A13B-89DDEF3B6E0D}" type="presParOf" srcId="{43E3006B-E5C6-427A-BE7C-691730051699}" destId="{4926AA22-E712-4D18-8CB0-B19C9AF84650}" srcOrd="0" destOrd="0" presId="urn:microsoft.com/office/officeart/2005/8/layout/hierarchy2"/>
    <dgm:cxn modelId="{EBDB8D1C-A431-40E4-9735-DFD0D10505E3}" type="presParOf" srcId="{43E3006B-E5C6-427A-BE7C-691730051699}" destId="{85554CE6-C35F-4266-A82E-AA9B1F3021E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B18F6-BA0E-494E-9ABE-54E2A787D68F}"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AF01FF45-6348-4DFF-A097-9E0C54007E81}">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6">
            <a:lumMod val="60000"/>
            <a:lumOff val="40000"/>
          </a:schemeClr>
        </a:solidFill>
        <a:ln w="28575">
          <a:solidFill>
            <a:schemeClr val="tx1"/>
          </a:solidFill>
        </a:ln>
      </dgm:spPr>
      <dgm:t>
        <a:bodyPr/>
        <a:lstStyle/>
        <a:p>
          <a:pPr>
            <a:spcAft>
              <a:spcPts val="0"/>
            </a:spcAft>
          </a:pPr>
          <a:r>
            <a:rPr lang="en-US" sz="2000" dirty="0" smtClean="0">
              <a:solidFill>
                <a:schemeClr val="tx1"/>
              </a:solidFill>
            </a:rPr>
            <a:t>Elementary/ Middle</a:t>
          </a:r>
        </a:p>
        <a:p>
          <a:pPr>
            <a:spcAft>
              <a:spcPts val="0"/>
            </a:spcAft>
          </a:pPr>
          <a:r>
            <a:rPr lang="en-US" sz="2000" dirty="0" smtClean="0">
              <a:solidFill>
                <a:schemeClr val="tx1"/>
              </a:solidFill>
            </a:rPr>
            <a:t>4 Components</a:t>
          </a:r>
        </a:p>
        <a:p>
          <a:pPr>
            <a:spcAft>
              <a:spcPts val="0"/>
            </a:spcAft>
          </a:pPr>
          <a:r>
            <a:rPr lang="en-US" sz="2000" u="none" dirty="0" smtClean="0">
              <a:solidFill>
                <a:schemeClr val="tx1"/>
              </a:solidFill>
            </a:rPr>
            <a:t>11 Indicators</a:t>
          </a:r>
        </a:p>
      </dgm:t>
    </dgm:pt>
    <dgm:pt modelId="{ECB7AEBF-922B-463E-B0E4-F041A2495DEA}" type="parTrans" cxnId="{C9613B19-5602-4F9F-83BC-8CF90E937F3A}">
      <dgm:prSet/>
      <dgm:spPr/>
      <dgm:t>
        <a:bodyPr/>
        <a:lstStyle/>
        <a:p>
          <a:endParaRPr lang="en-US"/>
        </a:p>
      </dgm:t>
    </dgm:pt>
    <dgm:pt modelId="{20C5551B-EC05-46A3-95DB-F5A9BE25F442}" type="sibTrans" cxnId="{C9613B19-5602-4F9F-83BC-8CF90E937F3A}">
      <dgm:prSet/>
      <dgm:spPr/>
      <dgm:t>
        <a:bodyPr/>
        <a:lstStyle/>
        <a:p>
          <a:endParaRPr lang="en-US"/>
        </a:p>
      </dgm:t>
    </dgm:pt>
    <dgm:pt modelId="{BFBC97C7-0F03-4565-9158-FBB91717A2B6}">
      <dgm:prSet phldrT="[Text]" custT="1"/>
      <dgm:spPr>
        <a:solidFill>
          <a:schemeClr val="accent1">
            <a:lumMod val="75000"/>
          </a:schemeClr>
        </a:solidFill>
        <a:ln w="28575">
          <a:solidFill>
            <a:schemeClr val="tx1"/>
          </a:solidFill>
        </a:ln>
      </dgm:spPr>
      <dgm:t>
        <a:bodyPr/>
        <a:lstStyle/>
        <a:p>
          <a:pPr>
            <a:spcAft>
              <a:spcPts val="0"/>
            </a:spcAft>
          </a:pPr>
          <a:r>
            <a:rPr lang="en-US" sz="2400" i="0" dirty="0" smtClean="0">
              <a:solidFill>
                <a:schemeClr val="tx1"/>
              </a:solidFill>
            </a:rPr>
            <a:t>Content </a:t>
          </a:r>
          <a:r>
            <a:rPr lang="en-US" sz="2400" dirty="0" smtClean="0">
              <a:solidFill>
                <a:schemeClr val="tx1"/>
              </a:solidFill>
            </a:rPr>
            <a:t>Mastery</a:t>
          </a:r>
        </a:p>
        <a:p>
          <a:pPr>
            <a:spcAft>
              <a:spcPts val="0"/>
            </a:spcAft>
          </a:pPr>
          <a:r>
            <a:rPr lang="en-US" sz="2400" dirty="0" smtClean="0">
              <a:solidFill>
                <a:schemeClr val="tx1"/>
              </a:solidFill>
            </a:rPr>
            <a:t>30 pts</a:t>
          </a:r>
          <a:endParaRPr lang="en-US" sz="24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7E37E9E-4F0F-4832-B984-80C5F1272EE6}" type="parTrans" cxnId="{B6034178-6BF2-4B63-BBC0-ECD98A3D54B3}">
      <dgm:prSet/>
      <dgm:spPr>
        <a:ln w="12700"/>
      </dgm:spPr>
      <dgm:t>
        <a:bodyPr/>
        <a:lstStyle/>
        <a:p>
          <a:endParaRPr lang="en-US"/>
        </a:p>
      </dgm:t>
    </dgm:pt>
    <dgm:pt modelId="{19CE7505-2D2D-4396-9793-951E2EFB80F7}" type="sibTrans" cxnId="{B6034178-6BF2-4B63-BBC0-ECD98A3D54B3}">
      <dgm:prSet/>
      <dgm:spPr/>
      <dgm:t>
        <a:bodyPr/>
        <a:lstStyle/>
        <a:p>
          <a:endParaRPr lang="en-US"/>
        </a:p>
      </dgm:t>
    </dgm:pt>
    <dgm:pt modelId="{8870A86E-AE45-4C26-8AC9-32FA7050A4C7}">
      <dgm:prSet phldrT="[Text]" custT="1"/>
      <dgm:spPr>
        <a:solidFill>
          <a:srgbClr val="00B050"/>
        </a:solidFill>
        <a:ln w="28575">
          <a:solidFill>
            <a:schemeClr val="tx1"/>
          </a:solidFill>
        </a:ln>
      </dgm:spPr>
      <dgm:t>
        <a:bodyPr/>
        <a:lstStyle/>
        <a:p>
          <a:pPr>
            <a:spcAft>
              <a:spcPts val="0"/>
            </a:spcAft>
          </a:pPr>
          <a:r>
            <a:rPr lang="en-US" sz="2400" dirty="0" smtClean="0">
              <a:solidFill>
                <a:schemeClr val="tx1"/>
              </a:solidFill>
            </a:rPr>
            <a:t>Progress</a:t>
          </a:r>
        </a:p>
        <a:p>
          <a:pPr>
            <a:spcAft>
              <a:spcPts val="0"/>
            </a:spcAft>
          </a:pPr>
          <a:r>
            <a:rPr lang="en-US" sz="2400" dirty="0" smtClean="0">
              <a:solidFill>
                <a:schemeClr val="tx1"/>
              </a:solidFill>
            </a:rPr>
            <a:t>35 pts</a:t>
          </a:r>
        </a:p>
      </dgm:t>
    </dgm:pt>
    <dgm:pt modelId="{B0D52759-0875-470D-AC34-3B4CD7CAB0E0}" type="parTrans" cxnId="{83977DF4-C867-44B4-A849-6874C3E2807A}">
      <dgm:prSet/>
      <dgm:spPr>
        <a:ln w="12700"/>
      </dgm:spPr>
      <dgm:t>
        <a:bodyPr/>
        <a:lstStyle/>
        <a:p>
          <a:endParaRPr lang="en-US"/>
        </a:p>
      </dgm:t>
    </dgm:pt>
    <dgm:pt modelId="{59185EA2-0AB3-4975-9951-6686A54260D5}" type="sibTrans" cxnId="{83977DF4-C867-44B4-A849-6874C3E2807A}">
      <dgm:prSet/>
      <dgm:spPr/>
      <dgm:t>
        <a:bodyPr/>
        <a:lstStyle/>
        <a:p>
          <a:endParaRPr lang="en-US"/>
        </a:p>
      </dgm:t>
    </dgm:pt>
    <dgm:pt modelId="{2AB4D084-5D3E-4CB6-ABED-82BD38D82611}">
      <dgm:prSet phldrT="[Text]" custT="1"/>
      <dgm:spPr>
        <a:solidFill>
          <a:schemeClr val="bg1"/>
        </a:solidFill>
        <a:ln w="38100">
          <a:solidFill>
            <a:srgbClr val="00B050"/>
          </a:solidFill>
        </a:ln>
      </dgm:spPr>
      <dgm:t>
        <a:bodyPr/>
        <a:lstStyle/>
        <a:p>
          <a:pPr marL="0" indent="0" algn="ctr">
            <a:lnSpc>
              <a:spcPct val="100000"/>
            </a:lnSpc>
            <a:spcAft>
              <a:spcPts val="0"/>
            </a:spcAft>
          </a:pPr>
          <a:r>
            <a:rPr lang="en-US" sz="1800" u="none" dirty="0" smtClean="0">
              <a:solidFill>
                <a:schemeClr val="tx1"/>
              </a:solidFill>
            </a:rPr>
            <a:t>5. </a:t>
          </a:r>
          <a:r>
            <a:rPr lang="en-US" sz="1800" dirty="0" smtClean="0">
              <a:solidFill>
                <a:schemeClr val="tx1"/>
              </a:solidFill>
            </a:rPr>
            <a:t>ELA Student Growth Percentile (SGP)</a:t>
          </a:r>
        </a:p>
        <a:p>
          <a:pPr marL="0" indent="0" algn="ctr">
            <a:lnSpc>
              <a:spcPct val="100000"/>
            </a:lnSpc>
            <a:spcAft>
              <a:spcPts val="0"/>
            </a:spcAft>
          </a:pPr>
          <a:r>
            <a:rPr lang="en-US" sz="1800" u="none" dirty="0" smtClean="0">
              <a:solidFill>
                <a:schemeClr val="tx1"/>
              </a:solidFill>
            </a:rPr>
            <a:t>6. </a:t>
          </a:r>
          <a:r>
            <a:rPr lang="en-US" sz="1800" dirty="0" smtClean="0">
              <a:solidFill>
                <a:schemeClr val="tx1"/>
              </a:solidFill>
            </a:rPr>
            <a:t>Math Student Growth Percentile (SGP)</a:t>
          </a:r>
        </a:p>
        <a:p>
          <a:pPr marL="0" indent="0" algn="ctr">
            <a:lnSpc>
              <a:spcPct val="100000"/>
            </a:lnSpc>
            <a:spcAft>
              <a:spcPts val="0"/>
            </a:spcAft>
          </a:pPr>
          <a:r>
            <a:rPr lang="en-US" sz="1800" u="none" dirty="0" smtClean="0">
              <a:solidFill>
                <a:schemeClr val="tx1"/>
              </a:solidFill>
            </a:rPr>
            <a:t>7</a:t>
          </a:r>
          <a:r>
            <a:rPr lang="en-US" sz="1800" dirty="0" smtClean="0">
              <a:solidFill>
                <a:schemeClr val="accent1">
                  <a:lumMod val="50000"/>
                </a:schemeClr>
              </a:solidFill>
            </a:rPr>
            <a:t>. </a:t>
          </a:r>
          <a:r>
            <a:rPr lang="en-US" sz="1800" dirty="0" smtClean="0">
              <a:solidFill>
                <a:schemeClr val="tx1"/>
              </a:solidFill>
            </a:rPr>
            <a:t>EL Students’ Progress on ACCESS Exam</a:t>
          </a:r>
          <a:endParaRPr lang="en-US" sz="1800" dirty="0">
            <a:solidFill>
              <a:schemeClr val="tx1"/>
            </a:solidFill>
          </a:endParaRPr>
        </a:p>
      </dgm:t>
    </dgm:pt>
    <dgm:pt modelId="{CF19CF9F-92B0-423A-AF9C-FBC6921BDC7A}" type="parTrans" cxnId="{8D825170-3B5A-40E9-9227-868AA3428577}">
      <dgm:prSet/>
      <dgm:spPr/>
      <dgm:t>
        <a:bodyPr/>
        <a:lstStyle/>
        <a:p>
          <a:endParaRPr lang="en-US"/>
        </a:p>
      </dgm:t>
    </dgm:pt>
    <dgm:pt modelId="{5A362FD8-9783-4C55-9844-95373D660D2E}" type="sibTrans" cxnId="{8D825170-3B5A-40E9-9227-868AA3428577}">
      <dgm:prSet/>
      <dgm:spPr/>
      <dgm:t>
        <a:bodyPr/>
        <a:lstStyle/>
        <a:p>
          <a:endParaRPr lang="en-US"/>
        </a:p>
      </dgm:t>
    </dgm:pt>
    <dgm:pt modelId="{BC13C424-D815-423B-A016-8C803D3706EB}">
      <dgm:prSet phldrT="[Text]" custT="1"/>
      <dgm:spPr>
        <a:solidFill>
          <a:srgbClr val="FF00FF"/>
        </a:solidFill>
        <a:ln w="28575">
          <a:solidFill>
            <a:schemeClr val="tx1"/>
          </a:solidFill>
        </a:ln>
      </dgm:spPr>
      <dgm:t>
        <a:bodyPr/>
        <a:lstStyle/>
        <a:p>
          <a:pPr>
            <a:spcAft>
              <a:spcPts val="0"/>
            </a:spcAft>
          </a:pPr>
          <a:r>
            <a:rPr lang="en-US" sz="2400" dirty="0" smtClean="0">
              <a:solidFill>
                <a:schemeClr val="tx1"/>
              </a:solidFill>
            </a:rPr>
            <a:t>Closing Gaps (Flags)</a:t>
          </a:r>
        </a:p>
        <a:p>
          <a:pPr>
            <a:spcAft>
              <a:spcPts val="0"/>
            </a:spcAft>
          </a:pPr>
          <a:r>
            <a:rPr lang="en-US" sz="2400" dirty="0" smtClean="0">
              <a:solidFill>
                <a:schemeClr val="tx1"/>
              </a:solidFill>
            </a:rPr>
            <a:t>15 pts</a:t>
          </a:r>
          <a:endParaRPr lang="en-US" sz="2400" dirty="0">
            <a:solidFill>
              <a:schemeClr val="tx1"/>
            </a:solidFill>
          </a:endParaRPr>
        </a:p>
      </dgm:t>
    </dgm:pt>
    <dgm:pt modelId="{87E9282B-B94A-4247-8939-99246E4B84B0}" type="parTrans" cxnId="{F9ADDA9C-DA77-4617-9C5F-CC3818DB84A7}">
      <dgm:prSet/>
      <dgm:spPr>
        <a:ln w="12700"/>
      </dgm:spPr>
      <dgm:t>
        <a:bodyPr/>
        <a:lstStyle/>
        <a:p>
          <a:endParaRPr lang="en-US"/>
        </a:p>
      </dgm:t>
    </dgm:pt>
    <dgm:pt modelId="{7E5DE085-B924-4AEC-A410-EE48D728683E}" type="sibTrans" cxnId="{F9ADDA9C-DA77-4617-9C5F-CC3818DB84A7}">
      <dgm:prSet/>
      <dgm:spPr/>
      <dgm:t>
        <a:bodyPr/>
        <a:lstStyle/>
        <a:p>
          <a:endParaRPr lang="en-US"/>
        </a:p>
      </dgm:t>
    </dgm:pt>
    <dgm:pt modelId="{4DB08FAD-9D5E-4FD0-8719-77853034C36D}">
      <dgm:prSet phldrT="[Text]" custT="1"/>
      <dgm:spPr>
        <a:solidFill>
          <a:srgbClr val="FFC000"/>
        </a:solidFill>
        <a:ln w="28575">
          <a:solidFill>
            <a:schemeClr val="tx1"/>
          </a:solidFill>
        </a:ln>
      </dgm:spPr>
      <dgm:t>
        <a:bodyPr/>
        <a:lstStyle/>
        <a:p>
          <a:pPr>
            <a:spcAft>
              <a:spcPts val="0"/>
            </a:spcAft>
          </a:pPr>
          <a:r>
            <a:rPr lang="en-US" sz="2400" dirty="0" smtClean="0">
              <a:solidFill>
                <a:schemeClr val="tx1"/>
              </a:solidFill>
            </a:rPr>
            <a:t>Readiness</a:t>
          </a:r>
        </a:p>
        <a:p>
          <a:pPr>
            <a:spcAft>
              <a:spcPts val="0"/>
            </a:spcAft>
          </a:pPr>
          <a:r>
            <a:rPr lang="en-US" sz="2400" dirty="0" smtClean="0">
              <a:solidFill>
                <a:schemeClr val="tx1"/>
              </a:solidFill>
            </a:rPr>
            <a:t>20 pts</a:t>
          </a:r>
        </a:p>
      </dgm:t>
    </dgm:pt>
    <dgm:pt modelId="{DD58CD62-B4C9-4D89-B564-9025600960D8}" type="parTrans" cxnId="{2D0BAA54-BF81-4C01-B1D5-A2C6503B9090}">
      <dgm:prSet/>
      <dgm:spPr>
        <a:ln w="12700"/>
      </dgm:spPr>
      <dgm:t>
        <a:bodyPr/>
        <a:lstStyle/>
        <a:p>
          <a:endParaRPr lang="en-US"/>
        </a:p>
      </dgm:t>
    </dgm:pt>
    <dgm:pt modelId="{79AD6B18-7E69-4C38-9E52-43026C436087}" type="sibTrans" cxnId="{2D0BAA54-BF81-4C01-B1D5-A2C6503B9090}">
      <dgm:prSet/>
      <dgm:spPr/>
      <dgm:t>
        <a:bodyPr/>
        <a:lstStyle/>
        <a:p>
          <a:endParaRPr lang="en-US"/>
        </a:p>
      </dgm:t>
    </dgm:pt>
    <dgm:pt modelId="{BE7532AA-F2B7-4F75-B9D8-AEF242824470}">
      <dgm:prSet custT="1">
        <dgm:style>
          <a:lnRef idx="2">
            <a:schemeClr val="accent6"/>
          </a:lnRef>
          <a:fillRef idx="1">
            <a:schemeClr val="lt1"/>
          </a:fillRef>
          <a:effectRef idx="0">
            <a:schemeClr val="accent6"/>
          </a:effectRef>
          <a:fontRef idx="minor">
            <a:schemeClr val="dk1"/>
          </a:fontRef>
        </dgm:style>
      </dgm:prSet>
      <dgm:spPr>
        <a:ln w="38100">
          <a:solidFill>
            <a:schemeClr val="accent1">
              <a:lumMod val="75000"/>
            </a:schemeClr>
          </a:solidFill>
        </a:ln>
      </dgm:spPr>
      <dgm:t>
        <a:bodyPr/>
        <a:lstStyle/>
        <a:p>
          <a:pPr marL="0" indent="0" algn="ctr">
            <a:lnSpc>
              <a:spcPct val="100000"/>
            </a:lnSpc>
            <a:spcAft>
              <a:spcPts val="0"/>
            </a:spcAft>
          </a:pPr>
          <a:r>
            <a:rPr lang="en-US" sz="1800" u="none" dirty="0" smtClean="0">
              <a:solidFill>
                <a:schemeClr val="tx1"/>
              </a:solidFill>
            </a:rPr>
            <a:t>1. </a:t>
          </a:r>
          <a:r>
            <a:rPr lang="en-US" sz="1800" dirty="0" smtClean="0"/>
            <a:t>ELA Achievement</a:t>
          </a:r>
        </a:p>
        <a:p>
          <a:pPr marL="0" indent="0" algn="ctr">
            <a:lnSpc>
              <a:spcPct val="100000"/>
            </a:lnSpc>
            <a:spcAft>
              <a:spcPts val="0"/>
            </a:spcAft>
          </a:pPr>
          <a:r>
            <a:rPr lang="en-US" sz="1800" u="none" dirty="0" smtClean="0">
              <a:solidFill>
                <a:schemeClr val="tx1"/>
              </a:solidFill>
            </a:rPr>
            <a:t>2. </a:t>
          </a:r>
          <a:r>
            <a:rPr lang="en-US" sz="1800" dirty="0" smtClean="0"/>
            <a:t>Math Achievement</a:t>
          </a:r>
        </a:p>
        <a:p>
          <a:pPr marL="0" indent="0" algn="ctr">
            <a:lnSpc>
              <a:spcPct val="100000"/>
            </a:lnSpc>
            <a:spcAft>
              <a:spcPts val="0"/>
            </a:spcAft>
          </a:pPr>
          <a:r>
            <a:rPr lang="en-US" sz="1800" u="none" dirty="0" smtClean="0">
              <a:solidFill>
                <a:schemeClr val="tx1"/>
              </a:solidFill>
            </a:rPr>
            <a:t>3. </a:t>
          </a:r>
          <a:r>
            <a:rPr lang="en-US" sz="1800" dirty="0" smtClean="0"/>
            <a:t>Science Achievement</a:t>
          </a:r>
        </a:p>
        <a:p>
          <a:pPr marL="0" indent="0" algn="ctr">
            <a:lnSpc>
              <a:spcPct val="100000"/>
            </a:lnSpc>
            <a:spcAft>
              <a:spcPts val="0"/>
            </a:spcAft>
          </a:pPr>
          <a:r>
            <a:rPr lang="en-US" sz="1800" u="none" dirty="0" smtClean="0">
              <a:solidFill>
                <a:schemeClr val="tx1"/>
              </a:solidFill>
            </a:rPr>
            <a:t>4. </a:t>
          </a:r>
          <a:r>
            <a:rPr lang="en-US" sz="1800" dirty="0" smtClean="0"/>
            <a:t>Social Studies Achievement</a:t>
          </a:r>
          <a:endParaRPr lang="en-US" sz="1800" dirty="0"/>
        </a:p>
      </dgm:t>
    </dgm:pt>
    <dgm:pt modelId="{45FE38E5-6207-4BFF-8992-C56B663E5287}" type="parTrans" cxnId="{93B3400A-2D19-46E8-81FA-A869525363D8}">
      <dgm:prSet/>
      <dgm:spPr/>
      <dgm:t>
        <a:bodyPr/>
        <a:lstStyle/>
        <a:p>
          <a:endParaRPr lang="en-US"/>
        </a:p>
      </dgm:t>
    </dgm:pt>
    <dgm:pt modelId="{740E00BC-ED93-4C27-AE69-25A3E85130B1}" type="sibTrans" cxnId="{93B3400A-2D19-46E8-81FA-A869525363D8}">
      <dgm:prSet/>
      <dgm:spPr/>
      <dgm:t>
        <a:bodyPr/>
        <a:lstStyle/>
        <a:p>
          <a:endParaRPr lang="en-US"/>
        </a:p>
      </dgm:t>
    </dgm:pt>
    <dgm:pt modelId="{352D3115-F062-4EA4-8E5E-18896FE41F3B}">
      <dgm:prSet custT="1"/>
      <dgm:spPr>
        <a:solidFill>
          <a:schemeClr val="bg1"/>
        </a:solidFill>
        <a:ln w="38100">
          <a:solidFill>
            <a:srgbClr val="7030A0"/>
          </a:solidFill>
        </a:ln>
      </dgm:spPr>
      <dgm:t>
        <a:bodyPr/>
        <a:lstStyle/>
        <a:p>
          <a:pPr marL="0" indent="0" algn="ctr"/>
          <a:r>
            <a:rPr lang="en-US" sz="1800" u="none" dirty="0" smtClean="0">
              <a:solidFill>
                <a:schemeClr val="tx1"/>
              </a:solidFill>
            </a:rPr>
            <a:t>8. </a:t>
          </a:r>
          <a:r>
            <a:rPr lang="en-US" sz="1800" dirty="0" smtClean="0">
              <a:solidFill>
                <a:schemeClr val="tx1"/>
              </a:solidFill>
            </a:rPr>
            <a:t>Extent to which ALL Students and Subgroups meet Improvement Targets</a:t>
          </a:r>
        </a:p>
        <a:p>
          <a:pPr marL="0" indent="0" algn="ctr"/>
          <a:r>
            <a:rPr lang="en-US" sz="1800" dirty="0" smtClean="0">
              <a:solidFill>
                <a:schemeClr val="tx1"/>
              </a:solidFill>
            </a:rPr>
            <a:t>(3% Improvement on School’s 2017 Achievement Scores)</a:t>
          </a:r>
          <a:endParaRPr lang="en-US" sz="1800" dirty="0">
            <a:solidFill>
              <a:schemeClr val="tx1"/>
            </a:solidFill>
          </a:endParaRPr>
        </a:p>
      </dgm:t>
    </dgm:pt>
    <dgm:pt modelId="{3ABBEB75-6212-4967-872B-9699B1670EE1}" type="parTrans" cxnId="{C32277B8-C72E-4D12-BBF3-8326C03ED67B}">
      <dgm:prSet/>
      <dgm:spPr/>
      <dgm:t>
        <a:bodyPr/>
        <a:lstStyle/>
        <a:p>
          <a:endParaRPr lang="en-US"/>
        </a:p>
      </dgm:t>
    </dgm:pt>
    <dgm:pt modelId="{AC9AF97F-017E-4311-8C64-CBD96899DD99}" type="sibTrans" cxnId="{C32277B8-C72E-4D12-BBF3-8326C03ED67B}">
      <dgm:prSet/>
      <dgm:spPr/>
      <dgm:t>
        <a:bodyPr/>
        <a:lstStyle/>
        <a:p>
          <a:endParaRPr lang="en-US"/>
        </a:p>
      </dgm:t>
    </dgm:pt>
    <dgm:pt modelId="{D5FB9118-FDFB-48B3-BA0D-4D864CB3FF9E}">
      <dgm:prSet custT="1"/>
      <dgm:spPr>
        <a:solidFill>
          <a:schemeClr val="bg1"/>
        </a:solidFill>
        <a:ln w="38100">
          <a:solidFill>
            <a:srgbClr val="FFC000"/>
          </a:solidFill>
        </a:ln>
      </dgm:spPr>
      <dgm:t>
        <a:bodyPr/>
        <a:lstStyle/>
        <a:p>
          <a:pPr marL="0" indent="0" algn="ctr">
            <a:lnSpc>
              <a:spcPct val="100000"/>
            </a:lnSpc>
            <a:spcAft>
              <a:spcPts val="0"/>
            </a:spcAft>
          </a:pPr>
          <a:r>
            <a:rPr lang="en-US" sz="1800" u="none" dirty="0" smtClean="0">
              <a:solidFill>
                <a:schemeClr val="tx1"/>
              </a:solidFill>
            </a:rPr>
            <a:t>9. </a:t>
          </a:r>
          <a:r>
            <a:rPr lang="en-US" sz="1800" dirty="0" smtClean="0">
              <a:solidFill>
                <a:schemeClr val="tx1"/>
              </a:solidFill>
            </a:rPr>
            <a:t>Literacy – Lexile</a:t>
          </a:r>
        </a:p>
        <a:p>
          <a:pPr marL="0" indent="0" algn="ctr">
            <a:lnSpc>
              <a:spcPct val="100000"/>
            </a:lnSpc>
            <a:spcAft>
              <a:spcPts val="0"/>
            </a:spcAft>
          </a:pPr>
          <a:r>
            <a:rPr lang="en-US" sz="1800" dirty="0" smtClean="0">
              <a:solidFill>
                <a:schemeClr val="tx1"/>
              </a:solidFill>
            </a:rPr>
            <a:t>10. Student Attendance - &lt;10% of enrolled days</a:t>
          </a:r>
        </a:p>
        <a:p>
          <a:pPr marL="0" indent="0" algn="ctr">
            <a:lnSpc>
              <a:spcPct val="100000"/>
            </a:lnSpc>
            <a:spcAft>
              <a:spcPts val="0"/>
            </a:spcAft>
          </a:pPr>
          <a:r>
            <a:rPr lang="en-US" sz="1800" dirty="0" smtClean="0">
              <a:solidFill>
                <a:schemeClr val="tx1"/>
              </a:solidFill>
            </a:rPr>
            <a:t>11</a:t>
          </a:r>
          <a:r>
            <a:rPr lang="en-US" sz="1800" dirty="0" smtClean="0">
              <a:solidFill>
                <a:schemeClr val="accent1">
                  <a:lumMod val="50000"/>
                </a:schemeClr>
              </a:solidFill>
            </a:rPr>
            <a:t>. </a:t>
          </a:r>
          <a:r>
            <a:rPr lang="en-US" sz="1800" dirty="0" smtClean="0">
              <a:solidFill>
                <a:schemeClr val="tx1"/>
              </a:solidFill>
            </a:rPr>
            <a:t>Beyond the Core Elem (Fine Arts/World Lang)</a:t>
          </a:r>
        </a:p>
        <a:p>
          <a:pPr marL="0" indent="0" algn="ctr">
            <a:lnSpc>
              <a:spcPct val="100000"/>
            </a:lnSpc>
            <a:spcAft>
              <a:spcPts val="0"/>
            </a:spcAft>
          </a:pPr>
          <a:r>
            <a:rPr lang="en-US" sz="1800" dirty="0" smtClean="0">
              <a:solidFill>
                <a:schemeClr val="tx1"/>
              </a:solidFill>
            </a:rPr>
            <a:t>Beyond the Core Middle (FA/WL/PE/Health/Career Exp) </a:t>
          </a:r>
          <a:endParaRPr lang="en-US" sz="1800" dirty="0">
            <a:solidFill>
              <a:schemeClr val="tx1"/>
            </a:solidFill>
          </a:endParaRPr>
        </a:p>
      </dgm:t>
    </dgm:pt>
    <dgm:pt modelId="{46B7C64D-4592-44D7-8533-670C9877C5DD}" type="parTrans" cxnId="{292F6B21-E586-4E0C-A4F5-6A7C25B9BBAD}">
      <dgm:prSet/>
      <dgm:spPr/>
      <dgm:t>
        <a:bodyPr/>
        <a:lstStyle/>
        <a:p>
          <a:endParaRPr lang="en-US"/>
        </a:p>
      </dgm:t>
    </dgm:pt>
    <dgm:pt modelId="{0A7392E9-528C-4D7B-834E-B5146E497832}" type="sibTrans" cxnId="{292F6B21-E586-4E0C-A4F5-6A7C25B9BBAD}">
      <dgm:prSet/>
      <dgm:spPr/>
      <dgm:t>
        <a:bodyPr/>
        <a:lstStyle/>
        <a:p>
          <a:endParaRPr lang="en-US"/>
        </a:p>
      </dgm:t>
    </dgm:pt>
    <dgm:pt modelId="{1A726801-3A12-41BC-B564-CE7F3BAD6FBB}">
      <dgm:prSet phldrT="[Text]" custT="1"/>
      <dgm:spPr>
        <a:solidFill>
          <a:srgbClr val="C00000"/>
        </a:solidFill>
        <a:ln w="28575">
          <a:solidFill>
            <a:schemeClr val="tx1"/>
          </a:solidFill>
        </a:ln>
      </dgm:spPr>
      <dgm:t>
        <a:bodyPr/>
        <a:lstStyle/>
        <a:p>
          <a:pPr>
            <a:lnSpc>
              <a:spcPct val="100000"/>
            </a:lnSpc>
            <a:spcAft>
              <a:spcPts val="0"/>
            </a:spcAft>
          </a:pPr>
          <a:r>
            <a:rPr lang="en-US" sz="2400" dirty="0" smtClean="0">
              <a:solidFill>
                <a:schemeClr val="tx1"/>
              </a:solidFill>
            </a:rPr>
            <a:t>Graduation Rate</a:t>
          </a:r>
        </a:p>
        <a:p>
          <a:pPr>
            <a:lnSpc>
              <a:spcPct val="100000"/>
            </a:lnSpc>
            <a:spcAft>
              <a:spcPts val="0"/>
            </a:spcAft>
          </a:pPr>
          <a:r>
            <a:rPr lang="en-US" sz="2400" dirty="0" smtClean="0">
              <a:solidFill>
                <a:schemeClr val="tx1"/>
              </a:solidFill>
            </a:rPr>
            <a:t>(HS only)</a:t>
          </a:r>
          <a:endParaRPr lang="en-US" sz="2400" dirty="0">
            <a:solidFill>
              <a:schemeClr val="tx1"/>
            </a:solidFill>
          </a:endParaRPr>
        </a:p>
      </dgm:t>
    </dgm:pt>
    <dgm:pt modelId="{AE6F533D-85CC-41D2-BEED-DF2D649181C5}" type="parTrans" cxnId="{9FB328DF-F748-4BD7-8233-0DEFC0296D12}">
      <dgm:prSet/>
      <dgm:spPr/>
      <dgm:t>
        <a:bodyPr/>
        <a:lstStyle/>
        <a:p>
          <a:endParaRPr lang="en-US"/>
        </a:p>
      </dgm:t>
    </dgm:pt>
    <dgm:pt modelId="{D1C26EDD-A4C9-4264-BA8A-4F2E866197AA}" type="sibTrans" cxnId="{9FB328DF-F748-4BD7-8233-0DEFC0296D12}">
      <dgm:prSet/>
      <dgm:spPr/>
      <dgm:t>
        <a:bodyPr/>
        <a:lstStyle/>
        <a:p>
          <a:endParaRPr lang="en-US"/>
        </a:p>
      </dgm:t>
    </dgm:pt>
    <dgm:pt modelId="{F0F72291-ED0D-4BCC-AEF1-BEAC6CA6DE9C}" type="pres">
      <dgm:prSet presAssocID="{2E2B18F6-BA0E-494E-9ABE-54E2A787D68F}" presName="diagram" presStyleCnt="0">
        <dgm:presLayoutVars>
          <dgm:chPref val="1"/>
          <dgm:dir/>
          <dgm:animOne val="branch"/>
          <dgm:animLvl val="lvl"/>
          <dgm:resizeHandles val="exact"/>
        </dgm:presLayoutVars>
      </dgm:prSet>
      <dgm:spPr/>
      <dgm:t>
        <a:bodyPr/>
        <a:lstStyle/>
        <a:p>
          <a:endParaRPr lang="en-US"/>
        </a:p>
      </dgm:t>
    </dgm:pt>
    <dgm:pt modelId="{270675B6-0E79-4C02-8A34-2F124AD5A79F}" type="pres">
      <dgm:prSet presAssocID="{AF01FF45-6348-4DFF-A097-9E0C54007E81}" presName="root1" presStyleCnt="0"/>
      <dgm:spPr/>
      <dgm:t>
        <a:bodyPr/>
        <a:lstStyle/>
        <a:p>
          <a:endParaRPr lang="en-US"/>
        </a:p>
      </dgm:t>
    </dgm:pt>
    <dgm:pt modelId="{5008FE73-C50B-4234-9E00-EAD3F356EC4A}" type="pres">
      <dgm:prSet presAssocID="{AF01FF45-6348-4DFF-A097-9E0C54007E81}" presName="LevelOneTextNode" presStyleLbl="node0" presStyleIdx="0" presStyleCnt="2" custScaleY="136023" custLinFactNeighborX="18802" custLinFactNeighborY="47378">
        <dgm:presLayoutVars>
          <dgm:chPref val="3"/>
        </dgm:presLayoutVars>
      </dgm:prSet>
      <dgm:spPr/>
      <dgm:t>
        <a:bodyPr/>
        <a:lstStyle/>
        <a:p>
          <a:endParaRPr lang="en-US"/>
        </a:p>
      </dgm:t>
    </dgm:pt>
    <dgm:pt modelId="{FFEEAEC6-7031-4C9E-9149-7E81E5B17376}" type="pres">
      <dgm:prSet presAssocID="{AF01FF45-6348-4DFF-A097-9E0C54007E81}" presName="level2hierChild" presStyleCnt="0"/>
      <dgm:spPr/>
      <dgm:t>
        <a:bodyPr/>
        <a:lstStyle/>
        <a:p>
          <a:endParaRPr lang="en-US"/>
        </a:p>
      </dgm:t>
    </dgm:pt>
    <dgm:pt modelId="{061344A6-6C80-44A2-B90C-72F509CDF061}" type="pres">
      <dgm:prSet presAssocID="{07E37E9E-4F0F-4832-B984-80C5F1272EE6}" presName="conn2-1" presStyleLbl="parChTrans1D2" presStyleIdx="0" presStyleCnt="4"/>
      <dgm:spPr/>
      <dgm:t>
        <a:bodyPr/>
        <a:lstStyle/>
        <a:p>
          <a:endParaRPr lang="en-US"/>
        </a:p>
      </dgm:t>
    </dgm:pt>
    <dgm:pt modelId="{96DB780D-742B-4E28-9965-B7BB171C27FE}" type="pres">
      <dgm:prSet presAssocID="{07E37E9E-4F0F-4832-B984-80C5F1272EE6}" presName="connTx" presStyleLbl="parChTrans1D2" presStyleIdx="0" presStyleCnt="4"/>
      <dgm:spPr/>
      <dgm:t>
        <a:bodyPr/>
        <a:lstStyle/>
        <a:p>
          <a:endParaRPr lang="en-US"/>
        </a:p>
      </dgm:t>
    </dgm:pt>
    <dgm:pt modelId="{3F977258-3F5D-4D47-B62D-CD8252573319}" type="pres">
      <dgm:prSet presAssocID="{BFBC97C7-0F03-4565-9158-FBB91717A2B6}" presName="root2" presStyleCnt="0"/>
      <dgm:spPr/>
      <dgm:t>
        <a:bodyPr/>
        <a:lstStyle/>
        <a:p>
          <a:endParaRPr lang="en-US"/>
        </a:p>
      </dgm:t>
    </dgm:pt>
    <dgm:pt modelId="{379CE220-A5D7-4004-B20B-02DF9D1B6CE1}" type="pres">
      <dgm:prSet presAssocID="{BFBC97C7-0F03-4565-9158-FBB91717A2B6}" presName="LevelTwoTextNode" presStyleLbl="node2" presStyleIdx="0" presStyleCnt="4" custScaleY="77797" custLinFactNeighborX="11791" custLinFactNeighborY="-33607">
        <dgm:presLayoutVars>
          <dgm:chPref val="3"/>
        </dgm:presLayoutVars>
      </dgm:prSet>
      <dgm:spPr/>
      <dgm:t>
        <a:bodyPr/>
        <a:lstStyle/>
        <a:p>
          <a:endParaRPr lang="en-US"/>
        </a:p>
      </dgm:t>
    </dgm:pt>
    <dgm:pt modelId="{446888CE-5CE8-4264-9CDB-8C9176C92F9A}" type="pres">
      <dgm:prSet presAssocID="{BFBC97C7-0F03-4565-9158-FBB91717A2B6}" presName="level3hierChild" presStyleCnt="0"/>
      <dgm:spPr/>
      <dgm:t>
        <a:bodyPr/>
        <a:lstStyle/>
        <a:p>
          <a:endParaRPr lang="en-US"/>
        </a:p>
      </dgm:t>
    </dgm:pt>
    <dgm:pt modelId="{E3B8CB2B-A221-404C-83AF-39DCDF42420A}" type="pres">
      <dgm:prSet presAssocID="{45FE38E5-6207-4BFF-8992-C56B663E5287}" presName="conn2-1" presStyleLbl="parChTrans1D3" presStyleIdx="0" presStyleCnt="4"/>
      <dgm:spPr/>
      <dgm:t>
        <a:bodyPr/>
        <a:lstStyle/>
        <a:p>
          <a:endParaRPr lang="en-US"/>
        </a:p>
      </dgm:t>
    </dgm:pt>
    <dgm:pt modelId="{82DFDC33-00C8-4A44-BD79-82288E07C012}" type="pres">
      <dgm:prSet presAssocID="{45FE38E5-6207-4BFF-8992-C56B663E5287}" presName="connTx" presStyleLbl="parChTrans1D3" presStyleIdx="0" presStyleCnt="4"/>
      <dgm:spPr/>
      <dgm:t>
        <a:bodyPr/>
        <a:lstStyle/>
        <a:p>
          <a:endParaRPr lang="en-US"/>
        </a:p>
      </dgm:t>
    </dgm:pt>
    <dgm:pt modelId="{DAA1E627-47BC-4803-BA66-43CA217C9F1B}" type="pres">
      <dgm:prSet presAssocID="{BE7532AA-F2B7-4F75-B9D8-AEF242824470}" presName="root2" presStyleCnt="0"/>
      <dgm:spPr/>
    </dgm:pt>
    <dgm:pt modelId="{9419EF32-955E-406F-A537-81BE593ED972}" type="pres">
      <dgm:prSet presAssocID="{BE7532AA-F2B7-4F75-B9D8-AEF242824470}" presName="LevelTwoTextNode" presStyleLbl="node3" presStyleIdx="0" presStyleCnt="4" custScaleX="228151" custScaleY="94503" custLinFactNeighborX="-5805" custLinFactNeighborY="-32357">
        <dgm:presLayoutVars>
          <dgm:chPref val="3"/>
        </dgm:presLayoutVars>
      </dgm:prSet>
      <dgm:spPr/>
      <dgm:t>
        <a:bodyPr/>
        <a:lstStyle/>
        <a:p>
          <a:endParaRPr lang="en-US"/>
        </a:p>
      </dgm:t>
    </dgm:pt>
    <dgm:pt modelId="{2EBE1DAA-4C75-45C0-B0DB-A9DC6E76E8FC}" type="pres">
      <dgm:prSet presAssocID="{BE7532AA-F2B7-4F75-B9D8-AEF242824470}" presName="level3hierChild" presStyleCnt="0"/>
      <dgm:spPr/>
    </dgm:pt>
    <dgm:pt modelId="{CA33B3FC-E527-4520-BB77-90B828E05930}" type="pres">
      <dgm:prSet presAssocID="{B0D52759-0875-470D-AC34-3B4CD7CAB0E0}" presName="conn2-1" presStyleLbl="parChTrans1D2" presStyleIdx="1" presStyleCnt="4"/>
      <dgm:spPr/>
      <dgm:t>
        <a:bodyPr/>
        <a:lstStyle/>
        <a:p>
          <a:endParaRPr lang="en-US"/>
        </a:p>
      </dgm:t>
    </dgm:pt>
    <dgm:pt modelId="{96531595-3C46-46E3-9C91-D8B0407EC58C}" type="pres">
      <dgm:prSet presAssocID="{B0D52759-0875-470D-AC34-3B4CD7CAB0E0}" presName="connTx" presStyleLbl="parChTrans1D2" presStyleIdx="1" presStyleCnt="4"/>
      <dgm:spPr/>
      <dgm:t>
        <a:bodyPr/>
        <a:lstStyle/>
        <a:p>
          <a:endParaRPr lang="en-US"/>
        </a:p>
      </dgm:t>
    </dgm:pt>
    <dgm:pt modelId="{32A39F55-D2FF-4FDB-A740-AECA8800DAF2}" type="pres">
      <dgm:prSet presAssocID="{8870A86E-AE45-4C26-8AC9-32FA7050A4C7}" presName="root2" presStyleCnt="0"/>
      <dgm:spPr/>
      <dgm:t>
        <a:bodyPr/>
        <a:lstStyle/>
        <a:p>
          <a:endParaRPr lang="en-US"/>
        </a:p>
      </dgm:t>
    </dgm:pt>
    <dgm:pt modelId="{E6B17CFB-88F0-4DBB-BC0D-0CF28C961E8A}" type="pres">
      <dgm:prSet presAssocID="{8870A86E-AE45-4C26-8AC9-32FA7050A4C7}" presName="LevelTwoTextNode" presStyleLbl="node2" presStyleIdx="1" presStyleCnt="4" custScaleX="99970" custScaleY="77797" custLinFactNeighborX="12450" custLinFactNeighborY="-26733">
        <dgm:presLayoutVars>
          <dgm:chPref val="3"/>
        </dgm:presLayoutVars>
      </dgm:prSet>
      <dgm:spPr/>
      <dgm:t>
        <a:bodyPr/>
        <a:lstStyle/>
        <a:p>
          <a:endParaRPr lang="en-US"/>
        </a:p>
      </dgm:t>
    </dgm:pt>
    <dgm:pt modelId="{8330E33C-5695-4B1E-9C43-E007A10AF6FA}" type="pres">
      <dgm:prSet presAssocID="{8870A86E-AE45-4C26-8AC9-32FA7050A4C7}" presName="level3hierChild" presStyleCnt="0"/>
      <dgm:spPr/>
      <dgm:t>
        <a:bodyPr/>
        <a:lstStyle/>
        <a:p>
          <a:endParaRPr lang="en-US"/>
        </a:p>
      </dgm:t>
    </dgm:pt>
    <dgm:pt modelId="{45ECF656-1ABA-433C-BAEC-01158E52FF82}" type="pres">
      <dgm:prSet presAssocID="{CF19CF9F-92B0-423A-AF9C-FBC6921BDC7A}" presName="conn2-1" presStyleLbl="parChTrans1D3" presStyleIdx="1" presStyleCnt="4"/>
      <dgm:spPr/>
      <dgm:t>
        <a:bodyPr/>
        <a:lstStyle/>
        <a:p>
          <a:endParaRPr lang="en-US"/>
        </a:p>
      </dgm:t>
    </dgm:pt>
    <dgm:pt modelId="{74CC5F52-4296-4441-8F8E-71757F2B4325}" type="pres">
      <dgm:prSet presAssocID="{CF19CF9F-92B0-423A-AF9C-FBC6921BDC7A}" presName="connTx" presStyleLbl="parChTrans1D3" presStyleIdx="1" presStyleCnt="4"/>
      <dgm:spPr/>
      <dgm:t>
        <a:bodyPr/>
        <a:lstStyle/>
        <a:p>
          <a:endParaRPr lang="en-US"/>
        </a:p>
      </dgm:t>
    </dgm:pt>
    <dgm:pt modelId="{50609D50-8031-4525-BCF3-75473FC9948F}" type="pres">
      <dgm:prSet presAssocID="{2AB4D084-5D3E-4CB6-ABED-82BD38D82611}" presName="root2" presStyleCnt="0"/>
      <dgm:spPr/>
      <dgm:t>
        <a:bodyPr/>
        <a:lstStyle/>
        <a:p>
          <a:endParaRPr lang="en-US"/>
        </a:p>
      </dgm:t>
    </dgm:pt>
    <dgm:pt modelId="{39DEA65D-3C68-485A-9AEE-E33058C70F43}" type="pres">
      <dgm:prSet presAssocID="{2AB4D084-5D3E-4CB6-ABED-82BD38D82611}" presName="LevelTwoTextNode" presStyleLbl="node3" presStyleIdx="1" presStyleCnt="4" custScaleX="228065" custScaleY="77797" custLinFactNeighborX="-3960" custLinFactNeighborY="-26160">
        <dgm:presLayoutVars>
          <dgm:chPref val="3"/>
        </dgm:presLayoutVars>
      </dgm:prSet>
      <dgm:spPr/>
      <dgm:t>
        <a:bodyPr/>
        <a:lstStyle/>
        <a:p>
          <a:endParaRPr lang="en-US"/>
        </a:p>
      </dgm:t>
    </dgm:pt>
    <dgm:pt modelId="{BCA800DA-F3D0-46CD-9BC4-8DC42BB4A76F}" type="pres">
      <dgm:prSet presAssocID="{2AB4D084-5D3E-4CB6-ABED-82BD38D82611}" presName="level3hierChild" presStyleCnt="0"/>
      <dgm:spPr/>
      <dgm:t>
        <a:bodyPr/>
        <a:lstStyle/>
        <a:p>
          <a:endParaRPr lang="en-US"/>
        </a:p>
      </dgm:t>
    </dgm:pt>
    <dgm:pt modelId="{9B38839F-50B4-43FD-8426-358936388750}" type="pres">
      <dgm:prSet presAssocID="{87E9282B-B94A-4247-8939-99246E4B84B0}" presName="conn2-1" presStyleLbl="parChTrans1D2" presStyleIdx="2" presStyleCnt="4"/>
      <dgm:spPr/>
      <dgm:t>
        <a:bodyPr/>
        <a:lstStyle/>
        <a:p>
          <a:endParaRPr lang="en-US"/>
        </a:p>
      </dgm:t>
    </dgm:pt>
    <dgm:pt modelId="{D5B10429-1EAC-474B-8756-6F021B0CF2C7}" type="pres">
      <dgm:prSet presAssocID="{87E9282B-B94A-4247-8939-99246E4B84B0}" presName="connTx" presStyleLbl="parChTrans1D2" presStyleIdx="2" presStyleCnt="4"/>
      <dgm:spPr/>
      <dgm:t>
        <a:bodyPr/>
        <a:lstStyle/>
        <a:p>
          <a:endParaRPr lang="en-US"/>
        </a:p>
      </dgm:t>
    </dgm:pt>
    <dgm:pt modelId="{764D2E06-246F-414E-A0EE-D04CE7979C8E}" type="pres">
      <dgm:prSet presAssocID="{BC13C424-D815-423B-A016-8C803D3706EB}" presName="root2" presStyleCnt="0"/>
      <dgm:spPr/>
      <dgm:t>
        <a:bodyPr/>
        <a:lstStyle/>
        <a:p>
          <a:endParaRPr lang="en-US"/>
        </a:p>
      </dgm:t>
    </dgm:pt>
    <dgm:pt modelId="{5BD4A3AC-7F5F-4027-BD6E-CE57C210EF15}" type="pres">
      <dgm:prSet presAssocID="{BC13C424-D815-423B-A016-8C803D3706EB}" presName="LevelTwoTextNode" presStyleLbl="node2" presStyleIdx="2" presStyleCnt="4" custScaleX="99970" custScaleY="84355" custLinFactNeighborX="10005" custLinFactNeighborY="-10377">
        <dgm:presLayoutVars>
          <dgm:chPref val="3"/>
        </dgm:presLayoutVars>
      </dgm:prSet>
      <dgm:spPr/>
      <dgm:t>
        <a:bodyPr/>
        <a:lstStyle/>
        <a:p>
          <a:endParaRPr lang="en-US"/>
        </a:p>
      </dgm:t>
    </dgm:pt>
    <dgm:pt modelId="{47A40DD3-E5EE-4785-88BE-8A0A8B33B434}" type="pres">
      <dgm:prSet presAssocID="{BC13C424-D815-423B-A016-8C803D3706EB}" presName="level3hierChild" presStyleCnt="0"/>
      <dgm:spPr/>
      <dgm:t>
        <a:bodyPr/>
        <a:lstStyle/>
        <a:p>
          <a:endParaRPr lang="en-US"/>
        </a:p>
      </dgm:t>
    </dgm:pt>
    <dgm:pt modelId="{0ADF8DF4-3B25-4000-90F3-CB9166ADBF8B}" type="pres">
      <dgm:prSet presAssocID="{3ABBEB75-6212-4967-872B-9699B1670EE1}" presName="conn2-1" presStyleLbl="parChTrans1D3" presStyleIdx="2" presStyleCnt="4"/>
      <dgm:spPr/>
      <dgm:t>
        <a:bodyPr/>
        <a:lstStyle/>
        <a:p>
          <a:endParaRPr lang="en-US"/>
        </a:p>
      </dgm:t>
    </dgm:pt>
    <dgm:pt modelId="{117D1448-FDFE-41CF-AAB0-3AEB478DFCCB}" type="pres">
      <dgm:prSet presAssocID="{3ABBEB75-6212-4967-872B-9699B1670EE1}" presName="connTx" presStyleLbl="parChTrans1D3" presStyleIdx="2" presStyleCnt="4"/>
      <dgm:spPr/>
      <dgm:t>
        <a:bodyPr/>
        <a:lstStyle/>
        <a:p>
          <a:endParaRPr lang="en-US"/>
        </a:p>
      </dgm:t>
    </dgm:pt>
    <dgm:pt modelId="{29660521-937E-4C8E-9A0E-68A96294CD0C}" type="pres">
      <dgm:prSet presAssocID="{352D3115-F062-4EA4-8E5E-18896FE41F3B}" presName="root2" presStyleCnt="0"/>
      <dgm:spPr/>
    </dgm:pt>
    <dgm:pt modelId="{8A0BE84E-4B12-495B-8DEE-BD076C1398FF}" type="pres">
      <dgm:prSet presAssocID="{352D3115-F062-4EA4-8E5E-18896FE41F3B}" presName="LevelTwoTextNode" presStyleLbl="node3" presStyleIdx="2" presStyleCnt="4" custScaleX="227596" custScaleY="77797" custLinFactNeighborX="-4595" custLinFactNeighborY="-10089">
        <dgm:presLayoutVars>
          <dgm:chPref val="3"/>
        </dgm:presLayoutVars>
      </dgm:prSet>
      <dgm:spPr/>
      <dgm:t>
        <a:bodyPr/>
        <a:lstStyle/>
        <a:p>
          <a:endParaRPr lang="en-US"/>
        </a:p>
      </dgm:t>
    </dgm:pt>
    <dgm:pt modelId="{CE91472E-C834-41D8-8DF4-6A458C67625F}" type="pres">
      <dgm:prSet presAssocID="{352D3115-F062-4EA4-8E5E-18896FE41F3B}" presName="level3hierChild" presStyleCnt="0"/>
      <dgm:spPr/>
    </dgm:pt>
    <dgm:pt modelId="{BC305625-DB52-4569-A9B9-FFF7DFFD63B1}" type="pres">
      <dgm:prSet presAssocID="{DD58CD62-B4C9-4D89-B564-9025600960D8}" presName="conn2-1" presStyleLbl="parChTrans1D2" presStyleIdx="3" presStyleCnt="4"/>
      <dgm:spPr/>
      <dgm:t>
        <a:bodyPr/>
        <a:lstStyle/>
        <a:p>
          <a:endParaRPr lang="en-US"/>
        </a:p>
      </dgm:t>
    </dgm:pt>
    <dgm:pt modelId="{DC561CF9-E8A5-4B97-9F6A-9274F058C826}" type="pres">
      <dgm:prSet presAssocID="{DD58CD62-B4C9-4D89-B564-9025600960D8}" presName="connTx" presStyleLbl="parChTrans1D2" presStyleIdx="3" presStyleCnt="4"/>
      <dgm:spPr/>
      <dgm:t>
        <a:bodyPr/>
        <a:lstStyle/>
        <a:p>
          <a:endParaRPr lang="en-US"/>
        </a:p>
      </dgm:t>
    </dgm:pt>
    <dgm:pt modelId="{571706A9-E1D8-43A1-8262-2DB6720CAA48}" type="pres">
      <dgm:prSet presAssocID="{4DB08FAD-9D5E-4FD0-8719-77853034C36D}" presName="root2" presStyleCnt="0"/>
      <dgm:spPr/>
      <dgm:t>
        <a:bodyPr/>
        <a:lstStyle/>
        <a:p>
          <a:endParaRPr lang="en-US"/>
        </a:p>
      </dgm:t>
    </dgm:pt>
    <dgm:pt modelId="{AD00446C-CCC4-42CA-B0CC-EFAEFF0E4D8E}" type="pres">
      <dgm:prSet presAssocID="{4DB08FAD-9D5E-4FD0-8719-77853034C36D}" presName="LevelTwoTextNode" presStyleLbl="node2" presStyleIdx="3" presStyleCnt="4" custScaleX="99970" custScaleY="77797" custLinFactNeighborX="11791" custLinFactNeighborY="2545">
        <dgm:presLayoutVars>
          <dgm:chPref val="3"/>
        </dgm:presLayoutVars>
      </dgm:prSet>
      <dgm:spPr/>
      <dgm:t>
        <a:bodyPr/>
        <a:lstStyle/>
        <a:p>
          <a:endParaRPr lang="en-US"/>
        </a:p>
      </dgm:t>
    </dgm:pt>
    <dgm:pt modelId="{74125984-55E7-440B-AC6C-53535C622D03}" type="pres">
      <dgm:prSet presAssocID="{4DB08FAD-9D5E-4FD0-8719-77853034C36D}" presName="level3hierChild" presStyleCnt="0"/>
      <dgm:spPr/>
      <dgm:t>
        <a:bodyPr/>
        <a:lstStyle/>
        <a:p>
          <a:endParaRPr lang="en-US"/>
        </a:p>
      </dgm:t>
    </dgm:pt>
    <dgm:pt modelId="{548A23C4-F8A8-4714-A31E-2EEDB5D3EC1E}" type="pres">
      <dgm:prSet presAssocID="{46B7C64D-4592-44D7-8533-670C9877C5DD}" presName="conn2-1" presStyleLbl="parChTrans1D3" presStyleIdx="3" presStyleCnt="4"/>
      <dgm:spPr/>
      <dgm:t>
        <a:bodyPr/>
        <a:lstStyle/>
        <a:p>
          <a:endParaRPr lang="en-US"/>
        </a:p>
      </dgm:t>
    </dgm:pt>
    <dgm:pt modelId="{A8E644B7-743C-4737-BC30-818B4609FF2D}" type="pres">
      <dgm:prSet presAssocID="{46B7C64D-4592-44D7-8533-670C9877C5DD}" presName="connTx" presStyleLbl="parChTrans1D3" presStyleIdx="3" presStyleCnt="4"/>
      <dgm:spPr/>
      <dgm:t>
        <a:bodyPr/>
        <a:lstStyle/>
        <a:p>
          <a:endParaRPr lang="en-US"/>
        </a:p>
      </dgm:t>
    </dgm:pt>
    <dgm:pt modelId="{A1E7555E-A07C-4ED2-AA6B-71EB0EF664AF}" type="pres">
      <dgm:prSet presAssocID="{D5FB9118-FDFB-48B3-BA0D-4D864CB3FF9E}" presName="root2" presStyleCnt="0"/>
      <dgm:spPr/>
    </dgm:pt>
    <dgm:pt modelId="{6F68995F-3A22-4D58-B136-B8100215575F}" type="pres">
      <dgm:prSet presAssocID="{D5FB9118-FDFB-48B3-BA0D-4D864CB3FF9E}" presName="LevelTwoTextNode" presStyleLbl="node3" presStyleIdx="3" presStyleCnt="4" custScaleX="226896" custScaleY="104302" custLinFactNeighborX="-4595" custLinFactNeighborY="3572">
        <dgm:presLayoutVars>
          <dgm:chPref val="3"/>
        </dgm:presLayoutVars>
      </dgm:prSet>
      <dgm:spPr/>
      <dgm:t>
        <a:bodyPr/>
        <a:lstStyle/>
        <a:p>
          <a:endParaRPr lang="en-US"/>
        </a:p>
      </dgm:t>
    </dgm:pt>
    <dgm:pt modelId="{057C653F-82D9-499F-B2E4-E2CAF6D47A10}" type="pres">
      <dgm:prSet presAssocID="{D5FB9118-FDFB-48B3-BA0D-4D864CB3FF9E}" presName="level3hierChild" presStyleCnt="0"/>
      <dgm:spPr/>
    </dgm:pt>
    <dgm:pt modelId="{643C564A-C4AF-48B3-9405-998BB7952E8E}" type="pres">
      <dgm:prSet presAssocID="{1A726801-3A12-41BC-B564-CE7F3BAD6FBB}" presName="root1" presStyleCnt="0"/>
      <dgm:spPr/>
    </dgm:pt>
    <dgm:pt modelId="{C6B01D1F-F286-4E56-9557-A6B58B89C95D}" type="pres">
      <dgm:prSet presAssocID="{1A726801-3A12-41BC-B564-CE7F3BAD6FBB}" presName="LevelOneTextNode" presStyleLbl="node0" presStyleIdx="1" presStyleCnt="2" custScaleX="99970" custScaleY="77797" custLinFactX="52130" custLinFactY="34197" custLinFactNeighborX="100000" custLinFactNeighborY="100000">
        <dgm:presLayoutVars>
          <dgm:chPref val="3"/>
        </dgm:presLayoutVars>
      </dgm:prSet>
      <dgm:spPr/>
      <dgm:t>
        <a:bodyPr/>
        <a:lstStyle/>
        <a:p>
          <a:endParaRPr lang="en-US"/>
        </a:p>
      </dgm:t>
    </dgm:pt>
    <dgm:pt modelId="{C9B89A2F-CBAA-4E50-96A8-804F5253A5AF}" type="pres">
      <dgm:prSet presAssocID="{1A726801-3A12-41BC-B564-CE7F3BAD6FBB}" presName="level2hierChild" presStyleCnt="0"/>
      <dgm:spPr/>
    </dgm:pt>
  </dgm:ptLst>
  <dgm:cxnLst>
    <dgm:cxn modelId="{8D825170-3B5A-40E9-9227-868AA3428577}" srcId="{8870A86E-AE45-4C26-8AC9-32FA7050A4C7}" destId="{2AB4D084-5D3E-4CB6-ABED-82BD38D82611}" srcOrd="0" destOrd="0" parTransId="{CF19CF9F-92B0-423A-AF9C-FBC6921BDC7A}" sibTransId="{5A362FD8-9783-4C55-9844-95373D660D2E}"/>
    <dgm:cxn modelId="{292F6B21-E586-4E0C-A4F5-6A7C25B9BBAD}" srcId="{4DB08FAD-9D5E-4FD0-8719-77853034C36D}" destId="{D5FB9118-FDFB-48B3-BA0D-4D864CB3FF9E}" srcOrd="0" destOrd="0" parTransId="{46B7C64D-4592-44D7-8533-670C9877C5DD}" sibTransId="{0A7392E9-528C-4D7B-834E-B5146E497832}"/>
    <dgm:cxn modelId="{B4CF879B-3095-4388-8F5A-93E96CC0BCD3}" type="presOf" srcId="{46B7C64D-4592-44D7-8533-670C9877C5DD}" destId="{A8E644B7-743C-4737-BC30-818B4609FF2D}" srcOrd="1" destOrd="0" presId="urn:microsoft.com/office/officeart/2005/8/layout/hierarchy2"/>
    <dgm:cxn modelId="{988B6955-31B7-4C00-ADD9-021387956507}" type="presOf" srcId="{CF19CF9F-92B0-423A-AF9C-FBC6921BDC7A}" destId="{74CC5F52-4296-4441-8F8E-71757F2B4325}" srcOrd="1" destOrd="0" presId="urn:microsoft.com/office/officeart/2005/8/layout/hierarchy2"/>
    <dgm:cxn modelId="{5887B155-4117-4EEF-937B-5C0E51C1FA24}" type="presOf" srcId="{BC13C424-D815-423B-A016-8C803D3706EB}" destId="{5BD4A3AC-7F5F-4027-BD6E-CE57C210EF15}" srcOrd="0" destOrd="0" presId="urn:microsoft.com/office/officeart/2005/8/layout/hierarchy2"/>
    <dgm:cxn modelId="{B172DEBB-9634-4F2D-82A6-5351C367AF4C}" type="presOf" srcId="{DD58CD62-B4C9-4D89-B564-9025600960D8}" destId="{BC305625-DB52-4569-A9B9-FFF7DFFD63B1}" srcOrd="0" destOrd="0" presId="urn:microsoft.com/office/officeart/2005/8/layout/hierarchy2"/>
    <dgm:cxn modelId="{C0837C56-1A6B-4A31-9B18-D6F5D7CE02A5}" type="presOf" srcId="{45FE38E5-6207-4BFF-8992-C56B663E5287}" destId="{E3B8CB2B-A221-404C-83AF-39DCDF42420A}" srcOrd="0" destOrd="0" presId="urn:microsoft.com/office/officeart/2005/8/layout/hierarchy2"/>
    <dgm:cxn modelId="{C32277B8-C72E-4D12-BBF3-8326C03ED67B}" srcId="{BC13C424-D815-423B-A016-8C803D3706EB}" destId="{352D3115-F062-4EA4-8E5E-18896FE41F3B}" srcOrd="0" destOrd="0" parTransId="{3ABBEB75-6212-4967-872B-9699B1670EE1}" sibTransId="{AC9AF97F-017E-4311-8C64-CBD96899DD99}"/>
    <dgm:cxn modelId="{FEFCDE74-77F4-490B-9F46-0EFE9F5574CA}" type="presOf" srcId="{BE7532AA-F2B7-4F75-B9D8-AEF242824470}" destId="{9419EF32-955E-406F-A537-81BE593ED972}" srcOrd="0" destOrd="0" presId="urn:microsoft.com/office/officeart/2005/8/layout/hierarchy2"/>
    <dgm:cxn modelId="{41E8986C-8CB8-48C6-9FF6-202792EB9BA6}" type="presOf" srcId="{4DB08FAD-9D5E-4FD0-8719-77853034C36D}" destId="{AD00446C-CCC4-42CA-B0CC-EFAEFF0E4D8E}" srcOrd="0" destOrd="0" presId="urn:microsoft.com/office/officeart/2005/8/layout/hierarchy2"/>
    <dgm:cxn modelId="{9FB328DF-F748-4BD7-8233-0DEFC0296D12}" srcId="{2E2B18F6-BA0E-494E-9ABE-54E2A787D68F}" destId="{1A726801-3A12-41BC-B564-CE7F3BAD6FBB}" srcOrd="1" destOrd="0" parTransId="{AE6F533D-85CC-41D2-BEED-DF2D649181C5}" sibTransId="{D1C26EDD-A4C9-4264-BA8A-4F2E866197AA}"/>
    <dgm:cxn modelId="{C9613B19-5602-4F9F-83BC-8CF90E937F3A}" srcId="{2E2B18F6-BA0E-494E-9ABE-54E2A787D68F}" destId="{AF01FF45-6348-4DFF-A097-9E0C54007E81}" srcOrd="0" destOrd="0" parTransId="{ECB7AEBF-922B-463E-B0E4-F041A2495DEA}" sibTransId="{20C5551B-EC05-46A3-95DB-F5A9BE25F442}"/>
    <dgm:cxn modelId="{D1FC117B-67C9-48C5-B036-9484B05BFCC2}" type="presOf" srcId="{B0D52759-0875-470D-AC34-3B4CD7CAB0E0}" destId="{CA33B3FC-E527-4520-BB77-90B828E05930}" srcOrd="0" destOrd="0" presId="urn:microsoft.com/office/officeart/2005/8/layout/hierarchy2"/>
    <dgm:cxn modelId="{9F015C1C-5917-49FE-B550-12C8E60E3FD6}" type="presOf" srcId="{D5FB9118-FDFB-48B3-BA0D-4D864CB3FF9E}" destId="{6F68995F-3A22-4D58-B136-B8100215575F}" srcOrd="0" destOrd="0" presId="urn:microsoft.com/office/officeart/2005/8/layout/hierarchy2"/>
    <dgm:cxn modelId="{C25A7AC7-5B2A-48C4-A68A-CFB4E4E24181}" type="presOf" srcId="{87E9282B-B94A-4247-8939-99246E4B84B0}" destId="{D5B10429-1EAC-474B-8756-6F021B0CF2C7}" srcOrd="1" destOrd="0" presId="urn:microsoft.com/office/officeart/2005/8/layout/hierarchy2"/>
    <dgm:cxn modelId="{10724AF5-9777-4996-9889-07E561C50F2C}" type="presOf" srcId="{1A726801-3A12-41BC-B564-CE7F3BAD6FBB}" destId="{C6B01D1F-F286-4E56-9557-A6B58B89C95D}" srcOrd="0" destOrd="0" presId="urn:microsoft.com/office/officeart/2005/8/layout/hierarchy2"/>
    <dgm:cxn modelId="{7ABB02A1-BA1A-463D-8C16-13B68659CB6F}" type="presOf" srcId="{3ABBEB75-6212-4967-872B-9699B1670EE1}" destId="{117D1448-FDFE-41CF-AAB0-3AEB478DFCCB}" srcOrd="1" destOrd="0" presId="urn:microsoft.com/office/officeart/2005/8/layout/hierarchy2"/>
    <dgm:cxn modelId="{2D0BAA54-BF81-4C01-B1D5-A2C6503B9090}" srcId="{AF01FF45-6348-4DFF-A097-9E0C54007E81}" destId="{4DB08FAD-9D5E-4FD0-8719-77853034C36D}" srcOrd="3" destOrd="0" parTransId="{DD58CD62-B4C9-4D89-B564-9025600960D8}" sibTransId="{79AD6B18-7E69-4C38-9E52-43026C436087}"/>
    <dgm:cxn modelId="{2CBA426A-D066-4600-A8EB-F72F03F37631}" type="presOf" srcId="{3ABBEB75-6212-4967-872B-9699B1670EE1}" destId="{0ADF8DF4-3B25-4000-90F3-CB9166ADBF8B}" srcOrd="0" destOrd="0" presId="urn:microsoft.com/office/officeart/2005/8/layout/hierarchy2"/>
    <dgm:cxn modelId="{165BDAAB-5C60-471B-93AD-2BB7E848CE21}" type="presOf" srcId="{AF01FF45-6348-4DFF-A097-9E0C54007E81}" destId="{5008FE73-C50B-4234-9E00-EAD3F356EC4A}" srcOrd="0" destOrd="0" presId="urn:microsoft.com/office/officeart/2005/8/layout/hierarchy2"/>
    <dgm:cxn modelId="{F9ADDA9C-DA77-4617-9C5F-CC3818DB84A7}" srcId="{AF01FF45-6348-4DFF-A097-9E0C54007E81}" destId="{BC13C424-D815-423B-A016-8C803D3706EB}" srcOrd="2" destOrd="0" parTransId="{87E9282B-B94A-4247-8939-99246E4B84B0}" sibTransId="{7E5DE085-B924-4AEC-A410-EE48D728683E}"/>
    <dgm:cxn modelId="{4A99A213-30D4-4622-B591-A6EFB5FE4582}" type="presOf" srcId="{07E37E9E-4F0F-4832-B984-80C5F1272EE6}" destId="{96DB780D-742B-4E28-9965-B7BB171C27FE}" srcOrd="1" destOrd="0" presId="urn:microsoft.com/office/officeart/2005/8/layout/hierarchy2"/>
    <dgm:cxn modelId="{937CB699-D922-4317-AC78-F632224BBA89}" type="presOf" srcId="{87E9282B-B94A-4247-8939-99246E4B84B0}" destId="{9B38839F-50B4-43FD-8426-358936388750}" srcOrd="0" destOrd="0" presId="urn:microsoft.com/office/officeart/2005/8/layout/hierarchy2"/>
    <dgm:cxn modelId="{C0948E68-0F04-47F9-8DE2-FF9C8B9E1601}" type="presOf" srcId="{B0D52759-0875-470D-AC34-3B4CD7CAB0E0}" destId="{96531595-3C46-46E3-9C91-D8B0407EC58C}" srcOrd="1" destOrd="0" presId="urn:microsoft.com/office/officeart/2005/8/layout/hierarchy2"/>
    <dgm:cxn modelId="{83977DF4-C867-44B4-A849-6874C3E2807A}" srcId="{AF01FF45-6348-4DFF-A097-9E0C54007E81}" destId="{8870A86E-AE45-4C26-8AC9-32FA7050A4C7}" srcOrd="1" destOrd="0" parTransId="{B0D52759-0875-470D-AC34-3B4CD7CAB0E0}" sibTransId="{59185EA2-0AB3-4975-9951-6686A54260D5}"/>
    <dgm:cxn modelId="{B350A37B-EB96-4842-8EA1-C31CEA6C9A65}" type="presOf" srcId="{BFBC97C7-0F03-4565-9158-FBB91717A2B6}" destId="{379CE220-A5D7-4004-B20B-02DF9D1B6CE1}" srcOrd="0" destOrd="0" presId="urn:microsoft.com/office/officeart/2005/8/layout/hierarchy2"/>
    <dgm:cxn modelId="{98790816-54ED-426A-B5F9-B152AB85FC4B}" type="presOf" srcId="{8870A86E-AE45-4C26-8AC9-32FA7050A4C7}" destId="{E6B17CFB-88F0-4DBB-BC0D-0CF28C961E8A}" srcOrd="0" destOrd="0" presId="urn:microsoft.com/office/officeart/2005/8/layout/hierarchy2"/>
    <dgm:cxn modelId="{93B3400A-2D19-46E8-81FA-A869525363D8}" srcId="{BFBC97C7-0F03-4565-9158-FBB91717A2B6}" destId="{BE7532AA-F2B7-4F75-B9D8-AEF242824470}" srcOrd="0" destOrd="0" parTransId="{45FE38E5-6207-4BFF-8992-C56B663E5287}" sibTransId="{740E00BC-ED93-4C27-AE69-25A3E85130B1}"/>
    <dgm:cxn modelId="{141A96D4-90AC-494C-B71D-67C3B1F8C70C}" type="presOf" srcId="{2E2B18F6-BA0E-494E-9ABE-54E2A787D68F}" destId="{F0F72291-ED0D-4BCC-AEF1-BEAC6CA6DE9C}" srcOrd="0" destOrd="0" presId="urn:microsoft.com/office/officeart/2005/8/layout/hierarchy2"/>
    <dgm:cxn modelId="{4BBF4996-1A18-49CE-87D2-0D403A1A4850}" type="presOf" srcId="{07E37E9E-4F0F-4832-B984-80C5F1272EE6}" destId="{061344A6-6C80-44A2-B90C-72F509CDF061}" srcOrd="0" destOrd="0" presId="urn:microsoft.com/office/officeart/2005/8/layout/hierarchy2"/>
    <dgm:cxn modelId="{274BD61B-FEBB-49B6-8993-2778EBB0FF60}" type="presOf" srcId="{45FE38E5-6207-4BFF-8992-C56B663E5287}" destId="{82DFDC33-00C8-4A44-BD79-82288E07C012}" srcOrd="1" destOrd="0" presId="urn:microsoft.com/office/officeart/2005/8/layout/hierarchy2"/>
    <dgm:cxn modelId="{EB6DB075-4555-42B2-A76E-F4A91F0E97FE}" type="presOf" srcId="{DD58CD62-B4C9-4D89-B564-9025600960D8}" destId="{DC561CF9-E8A5-4B97-9F6A-9274F058C826}" srcOrd="1" destOrd="0" presId="urn:microsoft.com/office/officeart/2005/8/layout/hierarchy2"/>
    <dgm:cxn modelId="{FDE70755-3C24-41F6-8305-1BE1BDA97CA4}" type="presOf" srcId="{CF19CF9F-92B0-423A-AF9C-FBC6921BDC7A}" destId="{45ECF656-1ABA-433C-BAEC-01158E52FF82}" srcOrd="0" destOrd="0" presId="urn:microsoft.com/office/officeart/2005/8/layout/hierarchy2"/>
    <dgm:cxn modelId="{10B445B8-1927-4048-B9F5-114593523FEB}" type="presOf" srcId="{2AB4D084-5D3E-4CB6-ABED-82BD38D82611}" destId="{39DEA65D-3C68-485A-9AEE-E33058C70F43}" srcOrd="0" destOrd="0" presId="urn:microsoft.com/office/officeart/2005/8/layout/hierarchy2"/>
    <dgm:cxn modelId="{D360C654-77DC-4C0F-9185-93E87E00C8CE}" type="presOf" srcId="{46B7C64D-4592-44D7-8533-670C9877C5DD}" destId="{548A23C4-F8A8-4714-A31E-2EEDB5D3EC1E}" srcOrd="0" destOrd="0" presId="urn:microsoft.com/office/officeart/2005/8/layout/hierarchy2"/>
    <dgm:cxn modelId="{B6034178-6BF2-4B63-BBC0-ECD98A3D54B3}" srcId="{AF01FF45-6348-4DFF-A097-9E0C54007E81}" destId="{BFBC97C7-0F03-4565-9158-FBB91717A2B6}" srcOrd="0" destOrd="0" parTransId="{07E37E9E-4F0F-4832-B984-80C5F1272EE6}" sibTransId="{19CE7505-2D2D-4396-9793-951E2EFB80F7}"/>
    <dgm:cxn modelId="{98F76980-4A45-4702-955F-5BA12F2F7691}" type="presOf" srcId="{352D3115-F062-4EA4-8E5E-18896FE41F3B}" destId="{8A0BE84E-4B12-495B-8DEE-BD076C1398FF}" srcOrd="0" destOrd="0" presId="urn:microsoft.com/office/officeart/2005/8/layout/hierarchy2"/>
    <dgm:cxn modelId="{92721FAB-09F9-43AE-8951-493B35220386}" type="presParOf" srcId="{F0F72291-ED0D-4BCC-AEF1-BEAC6CA6DE9C}" destId="{270675B6-0E79-4C02-8A34-2F124AD5A79F}" srcOrd="0" destOrd="0" presId="urn:microsoft.com/office/officeart/2005/8/layout/hierarchy2"/>
    <dgm:cxn modelId="{724E6FF0-4163-4E41-AE0F-12C22D199470}" type="presParOf" srcId="{270675B6-0E79-4C02-8A34-2F124AD5A79F}" destId="{5008FE73-C50B-4234-9E00-EAD3F356EC4A}" srcOrd="0" destOrd="0" presId="urn:microsoft.com/office/officeart/2005/8/layout/hierarchy2"/>
    <dgm:cxn modelId="{AF986BAB-F797-44FA-9C6A-68F8DFA9F588}" type="presParOf" srcId="{270675B6-0E79-4C02-8A34-2F124AD5A79F}" destId="{FFEEAEC6-7031-4C9E-9149-7E81E5B17376}" srcOrd="1" destOrd="0" presId="urn:microsoft.com/office/officeart/2005/8/layout/hierarchy2"/>
    <dgm:cxn modelId="{A690E401-59CC-4B83-8653-DFEBDCCC1CD9}" type="presParOf" srcId="{FFEEAEC6-7031-4C9E-9149-7E81E5B17376}" destId="{061344A6-6C80-44A2-B90C-72F509CDF061}" srcOrd="0" destOrd="0" presId="urn:microsoft.com/office/officeart/2005/8/layout/hierarchy2"/>
    <dgm:cxn modelId="{45E7984B-17D2-4142-8C44-D723BE336BD9}" type="presParOf" srcId="{061344A6-6C80-44A2-B90C-72F509CDF061}" destId="{96DB780D-742B-4E28-9965-B7BB171C27FE}" srcOrd="0" destOrd="0" presId="urn:microsoft.com/office/officeart/2005/8/layout/hierarchy2"/>
    <dgm:cxn modelId="{AFC7193F-9721-4670-ABA8-CB66E15DB0BB}" type="presParOf" srcId="{FFEEAEC6-7031-4C9E-9149-7E81E5B17376}" destId="{3F977258-3F5D-4D47-B62D-CD8252573319}" srcOrd="1" destOrd="0" presId="urn:microsoft.com/office/officeart/2005/8/layout/hierarchy2"/>
    <dgm:cxn modelId="{5446D37E-3497-472E-ABCB-6956E7E99DA7}" type="presParOf" srcId="{3F977258-3F5D-4D47-B62D-CD8252573319}" destId="{379CE220-A5D7-4004-B20B-02DF9D1B6CE1}" srcOrd="0" destOrd="0" presId="urn:microsoft.com/office/officeart/2005/8/layout/hierarchy2"/>
    <dgm:cxn modelId="{8E67D88F-7E79-4CDA-8FCA-EB3860A537B1}" type="presParOf" srcId="{3F977258-3F5D-4D47-B62D-CD8252573319}" destId="{446888CE-5CE8-4264-9CDB-8C9176C92F9A}" srcOrd="1" destOrd="0" presId="urn:microsoft.com/office/officeart/2005/8/layout/hierarchy2"/>
    <dgm:cxn modelId="{A8C2BCBE-A003-4744-B50C-0DA0794004FA}" type="presParOf" srcId="{446888CE-5CE8-4264-9CDB-8C9176C92F9A}" destId="{E3B8CB2B-A221-404C-83AF-39DCDF42420A}" srcOrd="0" destOrd="0" presId="urn:microsoft.com/office/officeart/2005/8/layout/hierarchy2"/>
    <dgm:cxn modelId="{757C2CA4-6019-4BEA-9FEE-816F4C9FB782}" type="presParOf" srcId="{E3B8CB2B-A221-404C-83AF-39DCDF42420A}" destId="{82DFDC33-00C8-4A44-BD79-82288E07C012}" srcOrd="0" destOrd="0" presId="urn:microsoft.com/office/officeart/2005/8/layout/hierarchy2"/>
    <dgm:cxn modelId="{4BBF71B5-3CD0-48BF-903F-D9DCC9824D89}" type="presParOf" srcId="{446888CE-5CE8-4264-9CDB-8C9176C92F9A}" destId="{DAA1E627-47BC-4803-BA66-43CA217C9F1B}" srcOrd="1" destOrd="0" presId="urn:microsoft.com/office/officeart/2005/8/layout/hierarchy2"/>
    <dgm:cxn modelId="{B5FF22ED-9764-4AFF-AC0D-4C8CC34DEF65}" type="presParOf" srcId="{DAA1E627-47BC-4803-BA66-43CA217C9F1B}" destId="{9419EF32-955E-406F-A537-81BE593ED972}" srcOrd="0" destOrd="0" presId="urn:microsoft.com/office/officeart/2005/8/layout/hierarchy2"/>
    <dgm:cxn modelId="{BF5032CD-0FAC-4EFD-B439-A0D3C3FD3F1C}" type="presParOf" srcId="{DAA1E627-47BC-4803-BA66-43CA217C9F1B}" destId="{2EBE1DAA-4C75-45C0-B0DB-A9DC6E76E8FC}" srcOrd="1" destOrd="0" presId="urn:microsoft.com/office/officeart/2005/8/layout/hierarchy2"/>
    <dgm:cxn modelId="{5B7A8756-85DA-410D-B5BE-D6DC84490B0C}" type="presParOf" srcId="{FFEEAEC6-7031-4C9E-9149-7E81E5B17376}" destId="{CA33B3FC-E527-4520-BB77-90B828E05930}" srcOrd="2" destOrd="0" presId="urn:microsoft.com/office/officeart/2005/8/layout/hierarchy2"/>
    <dgm:cxn modelId="{BA64E3A6-DF99-4BC2-B267-5339EBE06091}" type="presParOf" srcId="{CA33B3FC-E527-4520-BB77-90B828E05930}" destId="{96531595-3C46-46E3-9C91-D8B0407EC58C}" srcOrd="0" destOrd="0" presId="urn:microsoft.com/office/officeart/2005/8/layout/hierarchy2"/>
    <dgm:cxn modelId="{10D397CA-7AF5-48C6-94DB-817F109AA922}" type="presParOf" srcId="{FFEEAEC6-7031-4C9E-9149-7E81E5B17376}" destId="{32A39F55-D2FF-4FDB-A740-AECA8800DAF2}" srcOrd="3" destOrd="0" presId="urn:microsoft.com/office/officeart/2005/8/layout/hierarchy2"/>
    <dgm:cxn modelId="{E804BFC3-75BD-4D00-AE96-FAEDBBDC6529}" type="presParOf" srcId="{32A39F55-D2FF-4FDB-A740-AECA8800DAF2}" destId="{E6B17CFB-88F0-4DBB-BC0D-0CF28C961E8A}" srcOrd="0" destOrd="0" presId="urn:microsoft.com/office/officeart/2005/8/layout/hierarchy2"/>
    <dgm:cxn modelId="{63CF48D6-B114-42FF-BFE7-19D4C9C2407A}" type="presParOf" srcId="{32A39F55-D2FF-4FDB-A740-AECA8800DAF2}" destId="{8330E33C-5695-4B1E-9C43-E007A10AF6FA}" srcOrd="1" destOrd="0" presId="urn:microsoft.com/office/officeart/2005/8/layout/hierarchy2"/>
    <dgm:cxn modelId="{82339527-A4A3-4477-93AA-F1AF4F165422}" type="presParOf" srcId="{8330E33C-5695-4B1E-9C43-E007A10AF6FA}" destId="{45ECF656-1ABA-433C-BAEC-01158E52FF82}" srcOrd="0" destOrd="0" presId="urn:microsoft.com/office/officeart/2005/8/layout/hierarchy2"/>
    <dgm:cxn modelId="{92109C56-F488-4F7C-A065-31D52F04803A}" type="presParOf" srcId="{45ECF656-1ABA-433C-BAEC-01158E52FF82}" destId="{74CC5F52-4296-4441-8F8E-71757F2B4325}" srcOrd="0" destOrd="0" presId="urn:microsoft.com/office/officeart/2005/8/layout/hierarchy2"/>
    <dgm:cxn modelId="{B4CE0FE7-C1A6-4F57-BF3F-88DF598D2C26}" type="presParOf" srcId="{8330E33C-5695-4B1E-9C43-E007A10AF6FA}" destId="{50609D50-8031-4525-BCF3-75473FC9948F}" srcOrd="1" destOrd="0" presId="urn:microsoft.com/office/officeart/2005/8/layout/hierarchy2"/>
    <dgm:cxn modelId="{2B097EDC-FC3A-4B60-9084-17B6AE0715EC}" type="presParOf" srcId="{50609D50-8031-4525-BCF3-75473FC9948F}" destId="{39DEA65D-3C68-485A-9AEE-E33058C70F43}" srcOrd="0" destOrd="0" presId="urn:microsoft.com/office/officeart/2005/8/layout/hierarchy2"/>
    <dgm:cxn modelId="{4884EF96-3C01-4141-9761-93D56277D031}" type="presParOf" srcId="{50609D50-8031-4525-BCF3-75473FC9948F}" destId="{BCA800DA-F3D0-46CD-9BC4-8DC42BB4A76F}" srcOrd="1" destOrd="0" presId="urn:microsoft.com/office/officeart/2005/8/layout/hierarchy2"/>
    <dgm:cxn modelId="{3F776512-401F-422D-9150-F82702CAC9E5}" type="presParOf" srcId="{FFEEAEC6-7031-4C9E-9149-7E81E5B17376}" destId="{9B38839F-50B4-43FD-8426-358936388750}" srcOrd="4" destOrd="0" presId="urn:microsoft.com/office/officeart/2005/8/layout/hierarchy2"/>
    <dgm:cxn modelId="{75708800-C90B-4AA6-A7BE-F409FDF0A325}" type="presParOf" srcId="{9B38839F-50B4-43FD-8426-358936388750}" destId="{D5B10429-1EAC-474B-8756-6F021B0CF2C7}" srcOrd="0" destOrd="0" presId="urn:microsoft.com/office/officeart/2005/8/layout/hierarchy2"/>
    <dgm:cxn modelId="{B6BB7774-5D66-4145-A19B-E873CEEB58BB}" type="presParOf" srcId="{FFEEAEC6-7031-4C9E-9149-7E81E5B17376}" destId="{764D2E06-246F-414E-A0EE-D04CE7979C8E}" srcOrd="5" destOrd="0" presId="urn:microsoft.com/office/officeart/2005/8/layout/hierarchy2"/>
    <dgm:cxn modelId="{C349AEA9-8162-461C-9287-EC969E922578}" type="presParOf" srcId="{764D2E06-246F-414E-A0EE-D04CE7979C8E}" destId="{5BD4A3AC-7F5F-4027-BD6E-CE57C210EF15}" srcOrd="0" destOrd="0" presId="urn:microsoft.com/office/officeart/2005/8/layout/hierarchy2"/>
    <dgm:cxn modelId="{9C6F1C66-1554-46A0-9BF8-DFC68D223D85}" type="presParOf" srcId="{764D2E06-246F-414E-A0EE-D04CE7979C8E}" destId="{47A40DD3-E5EE-4785-88BE-8A0A8B33B434}" srcOrd="1" destOrd="0" presId="urn:microsoft.com/office/officeart/2005/8/layout/hierarchy2"/>
    <dgm:cxn modelId="{6DA6C9AE-CCD1-4FB8-8BEE-553C566B9CF6}" type="presParOf" srcId="{47A40DD3-E5EE-4785-88BE-8A0A8B33B434}" destId="{0ADF8DF4-3B25-4000-90F3-CB9166ADBF8B}" srcOrd="0" destOrd="0" presId="urn:microsoft.com/office/officeart/2005/8/layout/hierarchy2"/>
    <dgm:cxn modelId="{386DB99A-9AB4-4434-8A9A-4D9726187224}" type="presParOf" srcId="{0ADF8DF4-3B25-4000-90F3-CB9166ADBF8B}" destId="{117D1448-FDFE-41CF-AAB0-3AEB478DFCCB}" srcOrd="0" destOrd="0" presId="urn:microsoft.com/office/officeart/2005/8/layout/hierarchy2"/>
    <dgm:cxn modelId="{CEA8D707-4BEB-40C5-A6BA-4DD2D49A157E}" type="presParOf" srcId="{47A40DD3-E5EE-4785-88BE-8A0A8B33B434}" destId="{29660521-937E-4C8E-9A0E-68A96294CD0C}" srcOrd="1" destOrd="0" presId="urn:microsoft.com/office/officeart/2005/8/layout/hierarchy2"/>
    <dgm:cxn modelId="{8193AF90-7643-4F9F-B41B-401CD2410375}" type="presParOf" srcId="{29660521-937E-4C8E-9A0E-68A96294CD0C}" destId="{8A0BE84E-4B12-495B-8DEE-BD076C1398FF}" srcOrd="0" destOrd="0" presId="urn:microsoft.com/office/officeart/2005/8/layout/hierarchy2"/>
    <dgm:cxn modelId="{2ED3F7BD-E835-4492-92DC-C39412330737}" type="presParOf" srcId="{29660521-937E-4C8E-9A0E-68A96294CD0C}" destId="{CE91472E-C834-41D8-8DF4-6A458C67625F}" srcOrd="1" destOrd="0" presId="urn:microsoft.com/office/officeart/2005/8/layout/hierarchy2"/>
    <dgm:cxn modelId="{AA4BA13E-A531-405B-81FE-CD9A9BA744BD}" type="presParOf" srcId="{FFEEAEC6-7031-4C9E-9149-7E81E5B17376}" destId="{BC305625-DB52-4569-A9B9-FFF7DFFD63B1}" srcOrd="6" destOrd="0" presId="urn:microsoft.com/office/officeart/2005/8/layout/hierarchy2"/>
    <dgm:cxn modelId="{5387C3C6-3D32-44E5-AB0C-04B83EF85457}" type="presParOf" srcId="{BC305625-DB52-4569-A9B9-FFF7DFFD63B1}" destId="{DC561CF9-E8A5-4B97-9F6A-9274F058C826}" srcOrd="0" destOrd="0" presId="urn:microsoft.com/office/officeart/2005/8/layout/hierarchy2"/>
    <dgm:cxn modelId="{61AB302E-8CD3-4331-8B6F-AB05BA8F145F}" type="presParOf" srcId="{FFEEAEC6-7031-4C9E-9149-7E81E5B17376}" destId="{571706A9-E1D8-43A1-8262-2DB6720CAA48}" srcOrd="7" destOrd="0" presId="urn:microsoft.com/office/officeart/2005/8/layout/hierarchy2"/>
    <dgm:cxn modelId="{285E189D-E827-4D5E-826C-4905B6C34A63}" type="presParOf" srcId="{571706A9-E1D8-43A1-8262-2DB6720CAA48}" destId="{AD00446C-CCC4-42CA-B0CC-EFAEFF0E4D8E}" srcOrd="0" destOrd="0" presId="urn:microsoft.com/office/officeart/2005/8/layout/hierarchy2"/>
    <dgm:cxn modelId="{CC98702D-2D9B-4F5A-A885-50DE411C5545}" type="presParOf" srcId="{571706A9-E1D8-43A1-8262-2DB6720CAA48}" destId="{74125984-55E7-440B-AC6C-53535C622D03}" srcOrd="1" destOrd="0" presId="urn:microsoft.com/office/officeart/2005/8/layout/hierarchy2"/>
    <dgm:cxn modelId="{7C942F5B-3691-49F4-8E00-F1B7408D1FD6}" type="presParOf" srcId="{74125984-55E7-440B-AC6C-53535C622D03}" destId="{548A23C4-F8A8-4714-A31E-2EEDB5D3EC1E}" srcOrd="0" destOrd="0" presId="urn:microsoft.com/office/officeart/2005/8/layout/hierarchy2"/>
    <dgm:cxn modelId="{5DCAEC57-82BB-45A0-A7F5-9BF82410F549}" type="presParOf" srcId="{548A23C4-F8A8-4714-A31E-2EEDB5D3EC1E}" destId="{A8E644B7-743C-4737-BC30-818B4609FF2D}" srcOrd="0" destOrd="0" presId="urn:microsoft.com/office/officeart/2005/8/layout/hierarchy2"/>
    <dgm:cxn modelId="{1F1864DA-5D9E-4839-8271-5106A962BB4F}" type="presParOf" srcId="{74125984-55E7-440B-AC6C-53535C622D03}" destId="{A1E7555E-A07C-4ED2-AA6B-71EB0EF664AF}" srcOrd="1" destOrd="0" presId="urn:microsoft.com/office/officeart/2005/8/layout/hierarchy2"/>
    <dgm:cxn modelId="{85ADF316-E8B0-4E4C-B816-1667051AE547}" type="presParOf" srcId="{A1E7555E-A07C-4ED2-AA6B-71EB0EF664AF}" destId="{6F68995F-3A22-4D58-B136-B8100215575F}" srcOrd="0" destOrd="0" presId="urn:microsoft.com/office/officeart/2005/8/layout/hierarchy2"/>
    <dgm:cxn modelId="{05E3BD27-11D4-4340-A86F-ACFBEEC34D51}" type="presParOf" srcId="{A1E7555E-A07C-4ED2-AA6B-71EB0EF664AF}" destId="{057C653F-82D9-499F-B2E4-E2CAF6D47A10}" srcOrd="1" destOrd="0" presId="urn:microsoft.com/office/officeart/2005/8/layout/hierarchy2"/>
    <dgm:cxn modelId="{947541EE-5F17-44D7-A02D-376EC179EA8B}" type="presParOf" srcId="{F0F72291-ED0D-4BCC-AEF1-BEAC6CA6DE9C}" destId="{643C564A-C4AF-48B3-9405-998BB7952E8E}" srcOrd="1" destOrd="0" presId="urn:microsoft.com/office/officeart/2005/8/layout/hierarchy2"/>
    <dgm:cxn modelId="{7931BA3B-4A33-4996-B138-4C429925E72E}" type="presParOf" srcId="{643C564A-C4AF-48B3-9405-998BB7952E8E}" destId="{C6B01D1F-F286-4E56-9557-A6B58B89C95D}" srcOrd="0" destOrd="0" presId="urn:microsoft.com/office/officeart/2005/8/layout/hierarchy2"/>
    <dgm:cxn modelId="{734E63DC-9165-4D69-ABE7-6C0781CC5276}" type="presParOf" srcId="{643C564A-C4AF-48B3-9405-998BB7952E8E}" destId="{C9B89A2F-CBAA-4E50-96A8-804F5253A5AF}"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2B18F6-BA0E-494E-9ABE-54E2A787D68F}"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BFBC97C7-0F03-4565-9158-FBB91717A2B6}">
      <dgm:prSet phldrT="[Text]" custT="1"/>
      <dgm:spPr>
        <a:solidFill>
          <a:schemeClr val="accent1">
            <a:lumMod val="75000"/>
          </a:schemeClr>
        </a:solidFill>
        <a:ln w="28575">
          <a:solidFill>
            <a:schemeClr val="tx1"/>
          </a:solidFill>
        </a:ln>
      </dgm:spPr>
      <dgm:t>
        <a:bodyPr/>
        <a:lstStyle/>
        <a:p>
          <a:pPr>
            <a:spcAft>
              <a:spcPts val="0"/>
            </a:spcAft>
          </a:pPr>
          <a:r>
            <a:rPr lang="en-US" sz="2000" i="0" dirty="0" smtClean="0">
              <a:solidFill>
                <a:schemeClr val="tx1"/>
              </a:solidFill>
            </a:rPr>
            <a:t>Content </a:t>
          </a:r>
          <a:r>
            <a:rPr lang="en-US" sz="2000" dirty="0" smtClean="0">
              <a:solidFill>
                <a:schemeClr val="tx1"/>
              </a:solidFill>
            </a:rPr>
            <a:t>Mastery</a:t>
          </a:r>
        </a:p>
        <a:p>
          <a:pPr>
            <a:spcAft>
              <a:spcPts val="0"/>
            </a:spcAft>
          </a:pPr>
          <a:r>
            <a:rPr lang="en-US" sz="1600" dirty="0" smtClean="0">
              <a:solidFill>
                <a:schemeClr val="tx1"/>
              </a:solidFill>
            </a:rPr>
            <a:t>30 pts             (30/30=100)*</a:t>
          </a:r>
          <a:endParaRPr lang="en-US" sz="16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7E37E9E-4F0F-4832-B984-80C5F1272EE6}" type="parTrans" cxnId="{B6034178-6BF2-4B63-BBC0-ECD98A3D54B3}">
      <dgm:prSet/>
      <dgm:spPr>
        <a:ln w="12700"/>
      </dgm:spPr>
      <dgm:t>
        <a:bodyPr/>
        <a:lstStyle/>
        <a:p>
          <a:endParaRPr lang="en-US"/>
        </a:p>
      </dgm:t>
    </dgm:pt>
    <dgm:pt modelId="{19CE7505-2D2D-4396-9793-951E2EFB80F7}" type="sibTrans" cxnId="{B6034178-6BF2-4B63-BBC0-ECD98A3D54B3}">
      <dgm:prSet/>
      <dgm:spPr/>
      <dgm:t>
        <a:bodyPr/>
        <a:lstStyle/>
        <a:p>
          <a:endParaRPr lang="en-US"/>
        </a:p>
      </dgm:t>
    </dgm:pt>
    <dgm:pt modelId="{8870A86E-AE45-4C26-8AC9-32FA7050A4C7}">
      <dgm:prSet phldrT="[Text]" custT="1"/>
      <dgm:spPr>
        <a:solidFill>
          <a:srgbClr val="00B050"/>
        </a:solidFill>
        <a:ln w="28575">
          <a:solidFill>
            <a:schemeClr val="tx1"/>
          </a:solidFill>
        </a:ln>
      </dgm:spPr>
      <dgm:t>
        <a:bodyPr/>
        <a:lstStyle/>
        <a:p>
          <a:pPr>
            <a:spcAft>
              <a:spcPts val="0"/>
            </a:spcAft>
          </a:pPr>
          <a:r>
            <a:rPr lang="en-US" sz="2000" dirty="0" smtClean="0">
              <a:solidFill>
                <a:schemeClr val="tx1"/>
              </a:solidFill>
            </a:rPr>
            <a:t>Progress</a:t>
          </a:r>
        </a:p>
        <a:p>
          <a:pPr>
            <a:spcAft>
              <a:spcPts val="0"/>
            </a:spcAft>
          </a:pPr>
          <a:r>
            <a:rPr lang="en-US" sz="1600" dirty="0" smtClean="0">
              <a:solidFill>
                <a:schemeClr val="tx1"/>
              </a:solidFill>
            </a:rPr>
            <a:t>35 pts         (35/35=100)*</a:t>
          </a:r>
        </a:p>
      </dgm:t>
    </dgm:pt>
    <dgm:pt modelId="{B0D52759-0875-470D-AC34-3B4CD7CAB0E0}" type="parTrans" cxnId="{83977DF4-C867-44B4-A849-6874C3E2807A}">
      <dgm:prSet/>
      <dgm:spPr>
        <a:ln w="12700"/>
      </dgm:spPr>
      <dgm:t>
        <a:bodyPr/>
        <a:lstStyle/>
        <a:p>
          <a:endParaRPr lang="en-US"/>
        </a:p>
      </dgm:t>
    </dgm:pt>
    <dgm:pt modelId="{59185EA2-0AB3-4975-9951-6686A54260D5}" type="sibTrans" cxnId="{83977DF4-C867-44B4-A849-6874C3E2807A}">
      <dgm:prSet/>
      <dgm:spPr/>
      <dgm:t>
        <a:bodyPr/>
        <a:lstStyle/>
        <a:p>
          <a:endParaRPr lang="en-US"/>
        </a:p>
      </dgm:t>
    </dgm:pt>
    <dgm:pt modelId="{2AB4D084-5D3E-4CB6-ABED-82BD38D82611}">
      <dgm:prSet phldrT="[Text]" custT="1"/>
      <dgm:spPr>
        <a:solidFill>
          <a:schemeClr val="bg1"/>
        </a:solidFill>
        <a:ln w="38100">
          <a:solidFill>
            <a:srgbClr val="00B050"/>
          </a:solidFill>
        </a:ln>
      </dgm:spPr>
      <dgm:t>
        <a:bodyPr/>
        <a:lstStyle/>
        <a:p>
          <a:pPr marL="0" indent="0" algn="ctr">
            <a:lnSpc>
              <a:spcPct val="100000"/>
            </a:lnSpc>
            <a:spcAft>
              <a:spcPts val="0"/>
            </a:spcAft>
          </a:pPr>
          <a:r>
            <a:rPr lang="en-US" sz="2400" dirty="0" smtClean="0">
              <a:solidFill>
                <a:schemeClr val="tx1"/>
              </a:solidFill>
            </a:rPr>
            <a:t>30.98/35 =</a:t>
          </a:r>
          <a:endParaRPr lang="en-US" sz="2400" dirty="0">
            <a:solidFill>
              <a:schemeClr val="tx1"/>
            </a:solidFill>
          </a:endParaRPr>
        </a:p>
      </dgm:t>
    </dgm:pt>
    <dgm:pt modelId="{CF19CF9F-92B0-423A-AF9C-FBC6921BDC7A}" type="parTrans" cxnId="{8D825170-3B5A-40E9-9227-868AA3428577}">
      <dgm:prSet/>
      <dgm:spPr/>
      <dgm:t>
        <a:bodyPr/>
        <a:lstStyle/>
        <a:p>
          <a:endParaRPr lang="en-US"/>
        </a:p>
      </dgm:t>
    </dgm:pt>
    <dgm:pt modelId="{5A362FD8-9783-4C55-9844-95373D660D2E}" type="sibTrans" cxnId="{8D825170-3B5A-40E9-9227-868AA3428577}">
      <dgm:prSet/>
      <dgm:spPr/>
      <dgm:t>
        <a:bodyPr/>
        <a:lstStyle/>
        <a:p>
          <a:endParaRPr lang="en-US"/>
        </a:p>
      </dgm:t>
    </dgm:pt>
    <dgm:pt modelId="{BC13C424-D815-423B-A016-8C803D3706EB}">
      <dgm:prSet phldrT="[Text]" custT="1"/>
      <dgm:spPr>
        <a:solidFill>
          <a:srgbClr val="FF00FF"/>
        </a:solidFill>
        <a:ln w="28575">
          <a:solidFill>
            <a:schemeClr val="tx1"/>
          </a:solidFill>
        </a:ln>
      </dgm:spPr>
      <dgm:t>
        <a:bodyPr/>
        <a:lstStyle/>
        <a:p>
          <a:pPr>
            <a:spcAft>
              <a:spcPts val="0"/>
            </a:spcAft>
          </a:pPr>
          <a:r>
            <a:rPr lang="en-US" sz="2000" dirty="0" smtClean="0">
              <a:solidFill>
                <a:schemeClr val="tx1"/>
              </a:solidFill>
            </a:rPr>
            <a:t>Closing Gaps (Flags)</a:t>
          </a:r>
        </a:p>
        <a:p>
          <a:pPr>
            <a:spcAft>
              <a:spcPts val="0"/>
            </a:spcAft>
          </a:pPr>
          <a:r>
            <a:rPr lang="en-US" sz="1600" dirty="0" smtClean="0">
              <a:solidFill>
                <a:schemeClr val="tx1"/>
              </a:solidFill>
            </a:rPr>
            <a:t>15 pts         (15/15=100)*</a:t>
          </a:r>
          <a:endParaRPr lang="en-US" sz="1600" dirty="0">
            <a:solidFill>
              <a:schemeClr val="tx1"/>
            </a:solidFill>
          </a:endParaRPr>
        </a:p>
      </dgm:t>
    </dgm:pt>
    <dgm:pt modelId="{87E9282B-B94A-4247-8939-99246E4B84B0}" type="parTrans" cxnId="{F9ADDA9C-DA77-4617-9C5F-CC3818DB84A7}">
      <dgm:prSet/>
      <dgm:spPr>
        <a:ln w="12700"/>
      </dgm:spPr>
      <dgm:t>
        <a:bodyPr/>
        <a:lstStyle/>
        <a:p>
          <a:endParaRPr lang="en-US"/>
        </a:p>
      </dgm:t>
    </dgm:pt>
    <dgm:pt modelId="{7E5DE085-B924-4AEC-A410-EE48D728683E}" type="sibTrans" cxnId="{F9ADDA9C-DA77-4617-9C5F-CC3818DB84A7}">
      <dgm:prSet/>
      <dgm:spPr/>
      <dgm:t>
        <a:bodyPr/>
        <a:lstStyle/>
        <a:p>
          <a:endParaRPr lang="en-US"/>
        </a:p>
      </dgm:t>
    </dgm:pt>
    <dgm:pt modelId="{4DB08FAD-9D5E-4FD0-8719-77853034C36D}">
      <dgm:prSet phldrT="[Text]" custT="1"/>
      <dgm:spPr>
        <a:solidFill>
          <a:srgbClr val="FFC000"/>
        </a:solidFill>
        <a:ln w="28575">
          <a:solidFill>
            <a:schemeClr val="tx1"/>
          </a:solidFill>
        </a:ln>
      </dgm:spPr>
      <dgm:t>
        <a:bodyPr/>
        <a:lstStyle/>
        <a:p>
          <a:pPr>
            <a:spcAft>
              <a:spcPts val="0"/>
            </a:spcAft>
          </a:pPr>
          <a:r>
            <a:rPr lang="en-US" sz="2000" dirty="0" smtClean="0">
              <a:solidFill>
                <a:schemeClr val="tx1"/>
              </a:solidFill>
            </a:rPr>
            <a:t>Readiness</a:t>
          </a:r>
        </a:p>
        <a:p>
          <a:pPr>
            <a:spcAft>
              <a:spcPts val="0"/>
            </a:spcAft>
          </a:pPr>
          <a:r>
            <a:rPr lang="en-US" sz="1600" dirty="0" smtClean="0">
              <a:solidFill>
                <a:schemeClr val="tx1"/>
              </a:solidFill>
            </a:rPr>
            <a:t>20 pts</a:t>
          </a:r>
        </a:p>
        <a:p>
          <a:pPr>
            <a:spcAft>
              <a:spcPts val="0"/>
            </a:spcAft>
          </a:pPr>
          <a:r>
            <a:rPr lang="en-US" sz="1600" dirty="0" smtClean="0">
              <a:solidFill>
                <a:schemeClr val="tx1"/>
              </a:solidFill>
            </a:rPr>
            <a:t>(20/20= 100)*</a:t>
          </a:r>
        </a:p>
      </dgm:t>
    </dgm:pt>
    <dgm:pt modelId="{DD58CD62-B4C9-4D89-B564-9025600960D8}" type="parTrans" cxnId="{2D0BAA54-BF81-4C01-B1D5-A2C6503B9090}">
      <dgm:prSet/>
      <dgm:spPr>
        <a:ln w="12700"/>
      </dgm:spPr>
      <dgm:t>
        <a:bodyPr/>
        <a:lstStyle/>
        <a:p>
          <a:endParaRPr lang="en-US"/>
        </a:p>
      </dgm:t>
    </dgm:pt>
    <dgm:pt modelId="{79AD6B18-7E69-4C38-9E52-43026C436087}" type="sibTrans" cxnId="{2D0BAA54-BF81-4C01-B1D5-A2C6503B9090}">
      <dgm:prSet/>
      <dgm:spPr/>
      <dgm:t>
        <a:bodyPr/>
        <a:lstStyle/>
        <a:p>
          <a:endParaRPr lang="en-US"/>
        </a:p>
      </dgm:t>
    </dgm:pt>
    <dgm:pt modelId="{BE7532AA-F2B7-4F75-B9D8-AEF242824470}">
      <dgm:prSet custT="1">
        <dgm:style>
          <a:lnRef idx="2">
            <a:schemeClr val="accent6"/>
          </a:lnRef>
          <a:fillRef idx="1">
            <a:schemeClr val="lt1"/>
          </a:fillRef>
          <a:effectRef idx="0">
            <a:schemeClr val="accent6"/>
          </a:effectRef>
          <a:fontRef idx="minor">
            <a:schemeClr val="dk1"/>
          </a:fontRef>
        </dgm:style>
      </dgm:prSet>
      <dgm:spPr>
        <a:ln w="38100">
          <a:solidFill>
            <a:schemeClr val="accent1">
              <a:lumMod val="75000"/>
            </a:schemeClr>
          </a:solidFill>
        </a:ln>
      </dgm:spPr>
      <dgm:t>
        <a:bodyPr/>
        <a:lstStyle/>
        <a:p>
          <a:pPr marL="0" indent="0" algn="ctr">
            <a:lnSpc>
              <a:spcPct val="100000"/>
            </a:lnSpc>
            <a:spcAft>
              <a:spcPts val="0"/>
            </a:spcAft>
          </a:pPr>
          <a:r>
            <a:rPr lang="en-US" sz="2400" u="none" dirty="0" smtClean="0">
              <a:solidFill>
                <a:schemeClr val="tx1"/>
              </a:solidFill>
            </a:rPr>
            <a:t>24.96/30  =</a:t>
          </a:r>
          <a:endParaRPr lang="en-US" sz="2400" dirty="0"/>
        </a:p>
      </dgm:t>
    </dgm:pt>
    <dgm:pt modelId="{45FE38E5-6207-4BFF-8992-C56B663E5287}" type="parTrans" cxnId="{93B3400A-2D19-46E8-81FA-A869525363D8}">
      <dgm:prSet/>
      <dgm:spPr/>
      <dgm:t>
        <a:bodyPr/>
        <a:lstStyle/>
        <a:p>
          <a:endParaRPr lang="en-US"/>
        </a:p>
      </dgm:t>
    </dgm:pt>
    <dgm:pt modelId="{740E00BC-ED93-4C27-AE69-25A3E85130B1}" type="sibTrans" cxnId="{93B3400A-2D19-46E8-81FA-A869525363D8}">
      <dgm:prSet/>
      <dgm:spPr/>
      <dgm:t>
        <a:bodyPr/>
        <a:lstStyle/>
        <a:p>
          <a:endParaRPr lang="en-US"/>
        </a:p>
      </dgm:t>
    </dgm:pt>
    <dgm:pt modelId="{352D3115-F062-4EA4-8E5E-18896FE41F3B}">
      <dgm:prSet custT="1"/>
      <dgm:spPr>
        <a:solidFill>
          <a:schemeClr val="bg1"/>
        </a:solidFill>
        <a:ln w="38100">
          <a:solidFill>
            <a:srgbClr val="7030A0"/>
          </a:solidFill>
        </a:ln>
      </dgm:spPr>
      <dgm:t>
        <a:bodyPr/>
        <a:lstStyle/>
        <a:p>
          <a:pPr marL="0" indent="0" algn="ctr"/>
          <a:r>
            <a:rPr lang="en-US" sz="2400" dirty="0" smtClean="0">
              <a:solidFill>
                <a:schemeClr val="tx1"/>
              </a:solidFill>
            </a:rPr>
            <a:t>10.19/15 </a:t>
          </a:r>
          <a:r>
            <a:rPr lang="en-US" sz="1800" dirty="0" smtClean="0">
              <a:solidFill>
                <a:schemeClr val="tx1"/>
              </a:solidFill>
            </a:rPr>
            <a:t>=</a:t>
          </a:r>
          <a:endParaRPr lang="en-US" sz="1800" dirty="0">
            <a:solidFill>
              <a:schemeClr val="tx1"/>
            </a:solidFill>
          </a:endParaRPr>
        </a:p>
      </dgm:t>
    </dgm:pt>
    <dgm:pt modelId="{3ABBEB75-6212-4967-872B-9699B1670EE1}" type="parTrans" cxnId="{C32277B8-C72E-4D12-BBF3-8326C03ED67B}">
      <dgm:prSet/>
      <dgm:spPr/>
      <dgm:t>
        <a:bodyPr/>
        <a:lstStyle/>
        <a:p>
          <a:endParaRPr lang="en-US"/>
        </a:p>
      </dgm:t>
    </dgm:pt>
    <dgm:pt modelId="{AC9AF97F-017E-4311-8C64-CBD96899DD99}" type="sibTrans" cxnId="{C32277B8-C72E-4D12-BBF3-8326C03ED67B}">
      <dgm:prSet/>
      <dgm:spPr/>
      <dgm:t>
        <a:bodyPr/>
        <a:lstStyle/>
        <a:p>
          <a:endParaRPr lang="en-US"/>
        </a:p>
      </dgm:t>
    </dgm:pt>
    <dgm:pt modelId="{D5FB9118-FDFB-48B3-BA0D-4D864CB3FF9E}">
      <dgm:prSet custT="1"/>
      <dgm:spPr>
        <a:solidFill>
          <a:schemeClr val="bg1"/>
        </a:solidFill>
        <a:ln w="38100">
          <a:solidFill>
            <a:srgbClr val="FFC000"/>
          </a:solidFill>
        </a:ln>
      </dgm:spPr>
      <dgm:t>
        <a:bodyPr/>
        <a:lstStyle/>
        <a:p>
          <a:pPr marL="0" indent="0" algn="ctr">
            <a:lnSpc>
              <a:spcPct val="100000"/>
            </a:lnSpc>
            <a:spcAft>
              <a:spcPts val="0"/>
            </a:spcAft>
          </a:pPr>
          <a:r>
            <a:rPr lang="en-US" sz="2400" dirty="0" smtClean="0">
              <a:solidFill>
                <a:schemeClr val="tx1"/>
              </a:solidFill>
            </a:rPr>
            <a:t>16.98/20 </a:t>
          </a:r>
          <a:r>
            <a:rPr lang="en-US" sz="1800" dirty="0" smtClean="0">
              <a:solidFill>
                <a:schemeClr val="tx1"/>
              </a:solidFill>
            </a:rPr>
            <a:t>=</a:t>
          </a:r>
          <a:endParaRPr lang="en-US" sz="1800" dirty="0">
            <a:solidFill>
              <a:schemeClr val="tx1"/>
            </a:solidFill>
          </a:endParaRPr>
        </a:p>
      </dgm:t>
    </dgm:pt>
    <dgm:pt modelId="{46B7C64D-4592-44D7-8533-670C9877C5DD}" type="parTrans" cxnId="{292F6B21-E586-4E0C-A4F5-6A7C25B9BBAD}">
      <dgm:prSet/>
      <dgm:spPr/>
      <dgm:t>
        <a:bodyPr/>
        <a:lstStyle/>
        <a:p>
          <a:endParaRPr lang="en-US"/>
        </a:p>
      </dgm:t>
    </dgm:pt>
    <dgm:pt modelId="{0A7392E9-528C-4D7B-834E-B5146E497832}" type="sibTrans" cxnId="{292F6B21-E586-4E0C-A4F5-6A7C25B9BBAD}">
      <dgm:prSet/>
      <dgm:spPr/>
      <dgm:t>
        <a:bodyPr/>
        <a:lstStyle/>
        <a:p>
          <a:endParaRPr lang="en-US"/>
        </a:p>
      </dgm:t>
    </dgm:pt>
    <dgm:pt modelId="{420596F5-5285-4DDB-9958-34AC0CCAA702}">
      <dgm:prSet custT="1">
        <dgm:style>
          <a:lnRef idx="2">
            <a:schemeClr val="accent6"/>
          </a:lnRef>
          <a:fillRef idx="1">
            <a:schemeClr val="lt1"/>
          </a:fillRef>
          <a:effectRef idx="0">
            <a:schemeClr val="accent6"/>
          </a:effectRef>
          <a:fontRef idx="minor">
            <a:schemeClr val="dk1"/>
          </a:fontRef>
        </dgm:style>
      </dgm:prSet>
      <dgm:spPr>
        <a:ln w="38100">
          <a:solidFill>
            <a:schemeClr val="accent1">
              <a:lumMod val="75000"/>
            </a:schemeClr>
          </a:solidFill>
        </a:ln>
      </dgm:spPr>
      <dgm:t>
        <a:bodyPr/>
        <a:lstStyle/>
        <a:p>
          <a:r>
            <a:rPr lang="en-US" sz="2800" u="none" dirty="0" smtClean="0">
              <a:solidFill>
                <a:schemeClr val="tx1"/>
              </a:solidFill>
            </a:rPr>
            <a:t>83.2*</a:t>
          </a:r>
          <a:endParaRPr lang="en-US" sz="2800" dirty="0"/>
        </a:p>
      </dgm:t>
    </dgm:pt>
    <dgm:pt modelId="{D401F961-DD9F-4563-BBC3-B6ACF352B7EB}" type="parTrans" cxnId="{DC2A9F6A-595A-4966-B251-7EE4150B70EB}">
      <dgm:prSet/>
      <dgm:spPr/>
      <dgm:t>
        <a:bodyPr/>
        <a:lstStyle/>
        <a:p>
          <a:endParaRPr lang="en-US"/>
        </a:p>
      </dgm:t>
    </dgm:pt>
    <dgm:pt modelId="{D7DFFAAC-3EBA-49AD-A104-A53BCDBE9725}" type="sibTrans" cxnId="{DC2A9F6A-595A-4966-B251-7EE4150B70EB}">
      <dgm:prSet/>
      <dgm:spPr/>
      <dgm:t>
        <a:bodyPr/>
        <a:lstStyle/>
        <a:p>
          <a:endParaRPr lang="en-US"/>
        </a:p>
      </dgm:t>
    </dgm:pt>
    <dgm:pt modelId="{FA3FBF67-406A-4AE0-B0EF-28CB406F42A6}">
      <dgm:prSet phldrT="[Text]" custT="1"/>
      <dgm:spPr>
        <a:solidFill>
          <a:schemeClr val="bg1"/>
        </a:solidFill>
        <a:ln w="38100">
          <a:solidFill>
            <a:srgbClr val="00B050"/>
          </a:solidFill>
        </a:ln>
      </dgm:spPr>
      <dgm:t>
        <a:bodyPr/>
        <a:lstStyle/>
        <a:p>
          <a:r>
            <a:rPr lang="en-US" sz="2800" dirty="0" smtClean="0">
              <a:solidFill>
                <a:schemeClr val="tx1"/>
              </a:solidFill>
            </a:rPr>
            <a:t>88.5*</a:t>
          </a:r>
          <a:endParaRPr lang="en-US" sz="2800" dirty="0">
            <a:solidFill>
              <a:schemeClr val="tx1"/>
            </a:solidFill>
          </a:endParaRPr>
        </a:p>
      </dgm:t>
    </dgm:pt>
    <dgm:pt modelId="{AB383702-2DE1-4012-B1B5-71F7E213E67D}" type="parTrans" cxnId="{CD71F2FC-B473-4C50-991A-AEF64047FE5F}">
      <dgm:prSet/>
      <dgm:spPr/>
      <dgm:t>
        <a:bodyPr/>
        <a:lstStyle/>
        <a:p>
          <a:endParaRPr lang="en-US"/>
        </a:p>
      </dgm:t>
    </dgm:pt>
    <dgm:pt modelId="{4CE57F28-4C27-4D58-B537-DA96329226F8}" type="sibTrans" cxnId="{CD71F2FC-B473-4C50-991A-AEF64047FE5F}">
      <dgm:prSet/>
      <dgm:spPr/>
      <dgm:t>
        <a:bodyPr/>
        <a:lstStyle/>
        <a:p>
          <a:endParaRPr lang="en-US"/>
        </a:p>
      </dgm:t>
    </dgm:pt>
    <dgm:pt modelId="{E5FE24C9-153E-4C12-A6A6-A4C7E97C350D}">
      <dgm:prSet custT="1"/>
      <dgm:spPr>
        <a:solidFill>
          <a:schemeClr val="bg1"/>
        </a:solidFill>
        <a:ln w="38100">
          <a:solidFill>
            <a:srgbClr val="7030A0"/>
          </a:solidFill>
        </a:ln>
      </dgm:spPr>
      <dgm:t>
        <a:bodyPr/>
        <a:lstStyle/>
        <a:p>
          <a:r>
            <a:rPr lang="en-US" sz="2800" dirty="0" smtClean="0">
              <a:solidFill>
                <a:schemeClr val="tx1"/>
              </a:solidFill>
            </a:rPr>
            <a:t>67.9*</a:t>
          </a:r>
          <a:endParaRPr lang="en-US" sz="2800" dirty="0">
            <a:solidFill>
              <a:schemeClr val="tx1"/>
            </a:solidFill>
          </a:endParaRPr>
        </a:p>
      </dgm:t>
    </dgm:pt>
    <dgm:pt modelId="{BB707C99-0D7E-47BD-828C-07117CA3821D}" type="parTrans" cxnId="{775E03E6-67E6-45BE-A976-77E2AF67B455}">
      <dgm:prSet/>
      <dgm:spPr/>
      <dgm:t>
        <a:bodyPr/>
        <a:lstStyle/>
        <a:p>
          <a:endParaRPr lang="en-US"/>
        </a:p>
      </dgm:t>
    </dgm:pt>
    <dgm:pt modelId="{713CAE54-F0E0-4DB9-B763-0FEDB6D0D59C}" type="sibTrans" cxnId="{775E03E6-67E6-45BE-A976-77E2AF67B455}">
      <dgm:prSet/>
      <dgm:spPr/>
      <dgm:t>
        <a:bodyPr/>
        <a:lstStyle/>
        <a:p>
          <a:endParaRPr lang="en-US"/>
        </a:p>
      </dgm:t>
    </dgm:pt>
    <dgm:pt modelId="{FED7A705-EB2E-4DC6-BE5B-CD6231E19D28}">
      <dgm:prSet custT="1"/>
      <dgm:spPr>
        <a:solidFill>
          <a:schemeClr val="bg1"/>
        </a:solidFill>
        <a:ln w="38100">
          <a:solidFill>
            <a:srgbClr val="FFC000"/>
          </a:solidFill>
        </a:ln>
      </dgm:spPr>
      <dgm:t>
        <a:bodyPr/>
        <a:lstStyle/>
        <a:p>
          <a:r>
            <a:rPr lang="en-US" sz="2800" smtClean="0">
              <a:solidFill>
                <a:schemeClr val="tx1"/>
              </a:solidFill>
            </a:rPr>
            <a:t>84.9*</a:t>
          </a:r>
          <a:endParaRPr lang="en-US" sz="2800" dirty="0">
            <a:solidFill>
              <a:schemeClr val="tx1"/>
            </a:solidFill>
          </a:endParaRPr>
        </a:p>
      </dgm:t>
    </dgm:pt>
    <dgm:pt modelId="{81A17ECB-BCCB-4760-AFC9-8D605D129095}" type="parTrans" cxnId="{258AEE0A-780D-42DC-9E9C-08B8F4228F27}">
      <dgm:prSet/>
      <dgm:spPr/>
      <dgm:t>
        <a:bodyPr/>
        <a:lstStyle/>
        <a:p>
          <a:endParaRPr lang="en-US"/>
        </a:p>
      </dgm:t>
    </dgm:pt>
    <dgm:pt modelId="{E66BBFBC-2BFB-4CAD-B98F-BB2A626AF587}" type="sibTrans" cxnId="{258AEE0A-780D-42DC-9E9C-08B8F4228F27}">
      <dgm:prSet/>
      <dgm:spPr/>
      <dgm:t>
        <a:bodyPr/>
        <a:lstStyle/>
        <a:p>
          <a:endParaRPr lang="en-US"/>
        </a:p>
      </dgm:t>
    </dgm:pt>
    <dgm:pt modelId="{AF01FF45-6348-4DFF-A097-9E0C54007E81}">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6">
            <a:lumMod val="60000"/>
            <a:lumOff val="40000"/>
          </a:schemeClr>
        </a:solidFill>
        <a:ln w="28575">
          <a:solidFill>
            <a:schemeClr val="tx1"/>
          </a:solidFill>
        </a:ln>
      </dgm:spPr>
      <dgm:t>
        <a:bodyPr/>
        <a:lstStyle/>
        <a:p>
          <a:pPr>
            <a:spcAft>
              <a:spcPts val="0"/>
            </a:spcAft>
          </a:pPr>
          <a:r>
            <a:rPr lang="en-US" sz="2000" dirty="0" smtClean="0">
              <a:solidFill>
                <a:schemeClr val="tx1"/>
              </a:solidFill>
            </a:rPr>
            <a:t>Elementary /Middle</a:t>
          </a:r>
        </a:p>
        <a:p>
          <a:pPr>
            <a:spcAft>
              <a:spcPts val="0"/>
            </a:spcAft>
          </a:pPr>
          <a:r>
            <a:rPr lang="en-US" sz="2000" dirty="0" smtClean="0">
              <a:solidFill>
                <a:schemeClr val="tx1"/>
              </a:solidFill>
            </a:rPr>
            <a:t>4 Components</a:t>
          </a:r>
        </a:p>
        <a:p>
          <a:pPr>
            <a:spcAft>
              <a:spcPts val="0"/>
            </a:spcAft>
          </a:pPr>
          <a:r>
            <a:rPr lang="en-US" sz="2000" u="none" dirty="0" smtClean="0">
              <a:solidFill>
                <a:schemeClr val="tx1"/>
              </a:solidFill>
            </a:rPr>
            <a:t>11 Indicators</a:t>
          </a:r>
        </a:p>
      </dgm:t>
    </dgm:pt>
    <dgm:pt modelId="{20C5551B-EC05-46A3-95DB-F5A9BE25F442}" type="sibTrans" cxnId="{C9613B19-5602-4F9F-83BC-8CF90E937F3A}">
      <dgm:prSet/>
      <dgm:spPr/>
      <dgm:t>
        <a:bodyPr/>
        <a:lstStyle/>
        <a:p>
          <a:endParaRPr lang="en-US"/>
        </a:p>
      </dgm:t>
    </dgm:pt>
    <dgm:pt modelId="{ECB7AEBF-922B-463E-B0E4-F041A2495DEA}" type="parTrans" cxnId="{C9613B19-5602-4F9F-83BC-8CF90E937F3A}">
      <dgm:prSet/>
      <dgm:spPr/>
      <dgm:t>
        <a:bodyPr/>
        <a:lstStyle/>
        <a:p>
          <a:endParaRPr lang="en-US"/>
        </a:p>
      </dgm:t>
    </dgm:pt>
    <dgm:pt modelId="{F0F72291-ED0D-4BCC-AEF1-BEAC6CA6DE9C}" type="pres">
      <dgm:prSet presAssocID="{2E2B18F6-BA0E-494E-9ABE-54E2A787D68F}" presName="diagram" presStyleCnt="0">
        <dgm:presLayoutVars>
          <dgm:chPref val="1"/>
          <dgm:dir/>
          <dgm:animOne val="branch"/>
          <dgm:animLvl val="lvl"/>
          <dgm:resizeHandles val="exact"/>
        </dgm:presLayoutVars>
      </dgm:prSet>
      <dgm:spPr/>
      <dgm:t>
        <a:bodyPr/>
        <a:lstStyle/>
        <a:p>
          <a:endParaRPr lang="en-US"/>
        </a:p>
      </dgm:t>
    </dgm:pt>
    <dgm:pt modelId="{270675B6-0E79-4C02-8A34-2F124AD5A79F}" type="pres">
      <dgm:prSet presAssocID="{AF01FF45-6348-4DFF-A097-9E0C54007E81}" presName="root1" presStyleCnt="0"/>
      <dgm:spPr/>
      <dgm:t>
        <a:bodyPr/>
        <a:lstStyle/>
        <a:p>
          <a:endParaRPr lang="en-US"/>
        </a:p>
      </dgm:t>
    </dgm:pt>
    <dgm:pt modelId="{5008FE73-C50B-4234-9E00-EAD3F356EC4A}" type="pres">
      <dgm:prSet presAssocID="{AF01FF45-6348-4DFF-A097-9E0C54007E81}" presName="LevelOneTextNode" presStyleLbl="node0" presStyleIdx="0" presStyleCnt="5" custScaleX="104779" custScaleY="136213" custLinFactX="-3629" custLinFactY="32469" custLinFactNeighborX="-100000" custLinFactNeighborY="100000">
        <dgm:presLayoutVars>
          <dgm:chPref val="3"/>
        </dgm:presLayoutVars>
      </dgm:prSet>
      <dgm:spPr/>
      <dgm:t>
        <a:bodyPr/>
        <a:lstStyle/>
        <a:p>
          <a:endParaRPr lang="en-US"/>
        </a:p>
      </dgm:t>
    </dgm:pt>
    <dgm:pt modelId="{FFEEAEC6-7031-4C9E-9149-7E81E5B17376}" type="pres">
      <dgm:prSet presAssocID="{AF01FF45-6348-4DFF-A097-9E0C54007E81}" presName="level2hierChild" presStyleCnt="0"/>
      <dgm:spPr/>
      <dgm:t>
        <a:bodyPr/>
        <a:lstStyle/>
        <a:p>
          <a:endParaRPr lang="en-US"/>
        </a:p>
      </dgm:t>
    </dgm:pt>
    <dgm:pt modelId="{061344A6-6C80-44A2-B90C-72F509CDF061}" type="pres">
      <dgm:prSet presAssocID="{07E37E9E-4F0F-4832-B984-80C5F1272EE6}" presName="conn2-1" presStyleLbl="parChTrans1D2" presStyleIdx="0" presStyleCnt="4"/>
      <dgm:spPr/>
      <dgm:t>
        <a:bodyPr/>
        <a:lstStyle/>
        <a:p>
          <a:endParaRPr lang="en-US"/>
        </a:p>
      </dgm:t>
    </dgm:pt>
    <dgm:pt modelId="{96DB780D-742B-4E28-9965-B7BB171C27FE}" type="pres">
      <dgm:prSet presAssocID="{07E37E9E-4F0F-4832-B984-80C5F1272EE6}" presName="connTx" presStyleLbl="parChTrans1D2" presStyleIdx="0" presStyleCnt="4"/>
      <dgm:spPr/>
      <dgm:t>
        <a:bodyPr/>
        <a:lstStyle/>
        <a:p>
          <a:endParaRPr lang="en-US"/>
        </a:p>
      </dgm:t>
    </dgm:pt>
    <dgm:pt modelId="{3F977258-3F5D-4D47-B62D-CD8252573319}" type="pres">
      <dgm:prSet presAssocID="{BFBC97C7-0F03-4565-9158-FBB91717A2B6}" presName="root2" presStyleCnt="0"/>
      <dgm:spPr/>
      <dgm:t>
        <a:bodyPr/>
        <a:lstStyle/>
        <a:p>
          <a:endParaRPr lang="en-US"/>
        </a:p>
      </dgm:t>
    </dgm:pt>
    <dgm:pt modelId="{379CE220-A5D7-4004-B20B-02DF9D1B6CE1}" type="pres">
      <dgm:prSet presAssocID="{BFBC97C7-0F03-4565-9158-FBB91717A2B6}" presName="LevelTwoTextNode" presStyleLbl="node2" presStyleIdx="0" presStyleCnt="4" custScaleY="115486" custLinFactY="6531" custLinFactNeighborX="-59743" custLinFactNeighborY="100000">
        <dgm:presLayoutVars>
          <dgm:chPref val="3"/>
        </dgm:presLayoutVars>
      </dgm:prSet>
      <dgm:spPr/>
      <dgm:t>
        <a:bodyPr/>
        <a:lstStyle/>
        <a:p>
          <a:endParaRPr lang="en-US"/>
        </a:p>
      </dgm:t>
    </dgm:pt>
    <dgm:pt modelId="{446888CE-5CE8-4264-9CDB-8C9176C92F9A}" type="pres">
      <dgm:prSet presAssocID="{BFBC97C7-0F03-4565-9158-FBB91717A2B6}" presName="level3hierChild" presStyleCnt="0"/>
      <dgm:spPr/>
      <dgm:t>
        <a:bodyPr/>
        <a:lstStyle/>
        <a:p>
          <a:endParaRPr lang="en-US"/>
        </a:p>
      </dgm:t>
    </dgm:pt>
    <dgm:pt modelId="{E3B8CB2B-A221-404C-83AF-39DCDF42420A}" type="pres">
      <dgm:prSet presAssocID="{45FE38E5-6207-4BFF-8992-C56B663E5287}" presName="conn2-1" presStyleLbl="parChTrans1D3" presStyleIdx="0" presStyleCnt="4"/>
      <dgm:spPr/>
      <dgm:t>
        <a:bodyPr/>
        <a:lstStyle/>
        <a:p>
          <a:endParaRPr lang="en-US"/>
        </a:p>
      </dgm:t>
    </dgm:pt>
    <dgm:pt modelId="{82DFDC33-00C8-4A44-BD79-82288E07C012}" type="pres">
      <dgm:prSet presAssocID="{45FE38E5-6207-4BFF-8992-C56B663E5287}" presName="connTx" presStyleLbl="parChTrans1D3" presStyleIdx="0" presStyleCnt="4"/>
      <dgm:spPr/>
      <dgm:t>
        <a:bodyPr/>
        <a:lstStyle/>
        <a:p>
          <a:endParaRPr lang="en-US"/>
        </a:p>
      </dgm:t>
    </dgm:pt>
    <dgm:pt modelId="{DAA1E627-47BC-4803-BA66-43CA217C9F1B}" type="pres">
      <dgm:prSet presAssocID="{BE7532AA-F2B7-4F75-B9D8-AEF242824470}" presName="root2" presStyleCnt="0"/>
      <dgm:spPr/>
    </dgm:pt>
    <dgm:pt modelId="{9419EF32-955E-406F-A537-81BE593ED972}" type="pres">
      <dgm:prSet presAssocID="{BE7532AA-F2B7-4F75-B9D8-AEF242824470}" presName="LevelTwoTextNode" presStyleLbl="node3" presStyleIdx="0" presStyleCnt="4" custScaleX="97108" custScaleY="97108" custLinFactY="6061" custLinFactNeighborX="-66914" custLinFactNeighborY="100000">
        <dgm:presLayoutVars>
          <dgm:chPref val="3"/>
        </dgm:presLayoutVars>
      </dgm:prSet>
      <dgm:spPr/>
      <dgm:t>
        <a:bodyPr/>
        <a:lstStyle/>
        <a:p>
          <a:endParaRPr lang="en-US"/>
        </a:p>
      </dgm:t>
    </dgm:pt>
    <dgm:pt modelId="{2EBE1DAA-4C75-45C0-B0DB-A9DC6E76E8FC}" type="pres">
      <dgm:prSet presAssocID="{BE7532AA-F2B7-4F75-B9D8-AEF242824470}" presName="level3hierChild" presStyleCnt="0"/>
      <dgm:spPr/>
    </dgm:pt>
    <dgm:pt modelId="{CA33B3FC-E527-4520-BB77-90B828E05930}" type="pres">
      <dgm:prSet presAssocID="{B0D52759-0875-470D-AC34-3B4CD7CAB0E0}" presName="conn2-1" presStyleLbl="parChTrans1D2" presStyleIdx="1" presStyleCnt="4"/>
      <dgm:spPr/>
      <dgm:t>
        <a:bodyPr/>
        <a:lstStyle/>
        <a:p>
          <a:endParaRPr lang="en-US"/>
        </a:p>
      </dgm:t>
    </dgm:pt>
    <dgm:pt modelId="{96531595-3C46-46E3-9C91-D8B0407EC58C}" type="pres">
      <dgm:prSet presAssocID="{B0D52759-0875-470D-AC34-3B4CD7CAB0E0}" presName="connTx" presStyleLbl="parChTrans1D2" presStyleIdx="1" presStyleCnt="4"/>
      <dgm:spPr/>
      <dgm:t>
        <a:bodyPr/>
        <a:lstStyle/>
        <a:p>
          <a:endParaRPr lang="en-US"/>
        </a:p>
      </dgm:t>
    </dgm:pt>
    <dgm:pt modelId="{32A39F55-D2FF-4FDB-A740-AECA8800DAF2}" type="pres">
      <dgm:prSet presAssocID="{8870A86E-AE45-4C26-8AC9-32FA7050A4C7}" presName="root2" presStyleCnt="0"/>
      <dgm:spPr/>
      <dgm:t>
        <a:bodyPr/>
        <a:lstStyle/>
        <a:p>
          <a:endParaRPr lang="en-US"/>
        </a:p>
      </dgm:t>
    </dgm:pt>
    <dgm:pt modelId="{E6B17CFB-88F0-4DBB-BC0D-0CF28C961E8A}" type="pres">
      <dgm:prSet presAssocID="{8870A86E-AE45-4C26-8AC9-32FA7050A4C7}" presName="LevelTwoTextNode" presStyleLbl="node2" presStyleIdx="1" presStyleCnt="4" custScaleX="99970" custScaleY="115486" custLinFactY="12549" custLinFactNeighborX="-61246" custLinFactNeighborY="100000">
        <dgm:presLayoutVars>
          <dgm:chPref val="3"/>
        </dgm:presLayoutVars>
      </dgm:prSet>
      <dgm:spPr/>
      <dgm:t>
        <a:bodyPr/>
        <a:lstStyle/>
        <a:p>
          <a:endParaRPr lang="en-US"/>
        </a:p>
      </dgm:t>
    </dgm:pt>
    <dgm:pt modelId="{8330E33C-5695-4B1E-9C43-E007A10AF6FA}" type="pres">
      <dgm:prSet presAssocID="{8870A86E-AE45-4C26-8AC9-32FA7050A4C7}" presName="level3hierChild" presStyleCnt="0"/>
      <dgm:spPr/>
      <dgm:t>
        <a:bodyPr/>
        <a:lstStyle/>
        <a:p>
          <a:endParaRPr lang="en-US"/>
        </a:p>
      </dgm:t>
    </dgm:pt>
    <dgm:pt modelId="{45ECF656-1ABA-433C-BAEC-01158E52FF82}" type="pres">
      <dgm:prSet presAssocID="{CF19CF9F-92B0-423A-AF9C-FBC6921BDC7A}" presName="conn2-1" presStyleLbl="parChTrans1D3" presStyleIdx="1" presStyleCnt="4"/>
      <dgm:spPr/>
      <dgm:t>
        <a:bodyPr/>
        <a:lstStyle/>
        <a:p>
          <a:endParaRPr lang="en-US"/>
        </a:p>
      </dgm:t>
    </dgm:pt>
    <dgm:pt modelId="{74CC5F52-4296-4441-8F8E-71757F2B4325}" type="pres">
      <dgm:prSet presAssocID="{CF19CF9F-92B0-423A-AF9C-FBC6921BDC7A}" presName="connTx" presStyleLbl="parChTrans1D3" presStyleIdx="1" presStyleCnt="4"/>
      <dgm:spPr/>
      <dgm:t>
        <a:bodyPr/>
        <a:lstStyle/>
        <a:p>
          <a:endParaRPr lang="en-US"/>
        </a:p>
      </dgm:t>
    </dgm:pt>
    <dgm:pt modelId="{50609D50-8031-4525-BCF3-75473FC9948F}" type="pres">
      <dgm:prSet presAssocID="{2AB4D084-5D3E-4CB6-ABED-82BD38D82611}" presName="root2" presStyleCnt="0"/>
      <dgm:spPr/>
      <dgm:t>
        <a:bodyPr/>
        <a:lstStyle/>
        <a:p>
          <a:endParaRPr lang="en-US"/>
        </a:p>
      </dgm:t>
    </dgm:pt>
    <dgm:pt modelId="{39DEA65D-3C68-485A-9AEE-E33058C70F43}" type="pres">
      <dgm:prSet presAssocID="{2AB4D084-5D3E-4CB6-ABED-82BD38D82611}" presName="LevelTwoTextNode" presStyleLbl="node3" presStyleIdx="1" presStyleCnt="4" custScaleX="97108" custScaleY="97108" custLinFactY="11417" custLinFactNeighborX="-65440" custLinFactNeighborY="100000">
        <dgm:presLayoutVars>
          <dgm:chPref val="3"/>
        </dgm:presLayoutVars>
      </dgm:prSet>
      <dgm:spPr/>
      <dgm:t>
        <a:bodyPr/>
        <a:lstStyle/>
        <a:p>
          <a:endParaRPr lang="en-US"/>
        </a:p>
      </dgm:t>
    </dgm:pt>
    <dgm:pt modelId="{BCA800DA-F3D0-46CD-9BC4-8DC42BB4A76F}" type="pres">
      <dgm:prSet presAssocID="{2AB4D084-5D3E-4CB6-ABED-82BD38D82611}" presName="level3hierChild" presStyleCnt="0"/>
      <dgm:spPr/>
      <dgm:t>
        <a:bodyPr/>
        <a:lstStyle/>
        <a:p>
          <a:endParaRPr lang="en-US"/>
        </a:p>
      </dgm:t>
    </dgm:pt>
    <dgm:pt modelId="{9B38839F-50B4-43FD-8426-358936388750}" type="pres">
      <dgm:prSet presAssocID="{87E9282B-B94A-4247-8939-99246E4B84B0}" presName="conn2-1" presStyleLbl="parChTrans1D2" presStyleIdx="2" presStyleCnt="4"/>
      <dgm:spPr/>
      <dgm:t>
        <a:bodyPr/>
        <a:lstStyle/>
        <a:p>
          <a:endParaRPr lang="en-US"/>
        </a:p>
      </dgm:t>
    </dgm:pt>
    <dgm:pt modelId="{D5B10429-1EAC-474B-8756-6F021B0CF2C7}" type="pres">
      <dgm:prSet presAssocID="{87E9282B-B94A-4247-8939-99246E4B84B0}" presName="connTx" presStyleLbl="parChTrans1D2" presStyleIdx="2" presStyleCnt="4"/>
      <dgm:spPr/>
      <dgm:t>
        <a:bodyPr/>
        <a:lstStyle/>
        <a:p>
          <a:endParaRPr lang="en-US"/>
        </a:p>
      </dgm:t>
    </dgm:pt>
    <dgm:pt modelId="{764D2E06-246F-414E-A0EE-D04CE7979C8E}" type="pres">
      <dgm:prSet presAssocID="{BC13C424-D815-423B-A016-8C803D3706EB}" presName="root2" presStyleCnt="0"/>
      <dgm:spPr/>
      <dgm:t>
        <a:bodyPr/>
        <a:lstStyle/>
        <a:p>
          <a:endParaRPr lang="en-US"/>
        </a:p>
      </dgm:t>
    </dgm:pt>
    <dgm:pt modelId="{5BD4A3AC-7F5F-4027-BD6E-CE57C210EF15}" type="pres">
      <dgm:prSet presAssocID="{BC13C424-D815-423B-A016-8C803D3706EB}" presName="LevelTwoTextNode" presStyleLbl="node2" presStyleIdx="2" presStyleCnt="4" custScaleX="99970" custScaleY="115486" custLinFactY="15488" custLinFactNeighborX="-60817" custLinFactNeighborY="100000">
        <dgm:presLayoutVars>
          <dgm:chPref val="3"/>
        </dgm:presLayoutVars>
      </dgm:prSet>
      <dgm:spPr/>
      <dgm:t>
        <a:bodyPr/>
        <a:lstStyle/>
        <a:p>
          <a:endParaRPr lang="en-US"/>
        </a:p>
      </dgm:t>
    </dgm:pt>
    <dgm:pt modelId="{47A40DD3-E5EE-4785-88BE-8A0A8B33B434}" type="pres">
      <dgm:prSet presAssocID="{BC13C424-D815-423B-A016-8C803D3706EB}" presName="level3hierChild" presStyleCnt="0"/>
      <dgm:spPr/>
      <dgm:t>
        <a:bodyPr/>
        <a:lstStyle/>
        <a:p>
          <a:endParaRPr lang="en-US"/>
        </a:p>
      </dgm:t>
    </dgm:pt>
    <dgm:pt modelId="{0ADF8DF4-3B25-4000-90F3-CB9166ADBF8B}" type="pres">
      <dgm:prSet presAssocID="{3ABBEB75-6212-4967-872B-9699B1670EE1}" presName="conn2-1" presStyleLbl="parChTrans1D3" presStyleIdx="2" presStyleCnt="4"/>
      <dgm:spPr/>
      <dgm:t>
        <a:bodyPr/>
        <a:lstStyle/>
        <a:p>
          <a:endParaRPr lang="en-US"/>
        </a:p>
      </dgm:t>
    </dgm:pt>
    <dgm:pt modelId="{117D1448-FDFE-41CF-AAB0-3AEB478DFCCB}" type="pres">
      <dgm:prSet presAssocID="{3ABBEB75-6212-4967-872B-9699B1670EE1}" presName="connTx" presStyleLbl="parChTrans1D3" presStyleIdx="2" presStyleCnt="4"/>
      <dgm:spPr/>
      <dgm:t>
        <a:bodyPr/>
        <a:lstStyle/>
        <a:p>
          <a:endParaRPr lang="en-US"/>
        </a:p>
      </dgm:t>
    </dgm:pt>
    <dgm:pt modelId="{29660521-937E-4C8E-9A0E-68A96294CD0C}" type="pres">
      <dgm:prSet presAssocID="{352D3115-F062-4EA4-8E5E-18896FE41F3B}" presName="root2" presStyleCnt="0"/>
      <dgm:spPr/>
    </dgm:pt>
    <dgm:pt modelId="{8A0BE84E-4B12-495B-8DEE-BD076C1398FF}" type="pres">
      <dgm:prSet presAssocID="{352D3115-F062-4EA4-8E5E-18896FE41F3B}" presName="LevelTwoTextNode" presStyleLbl="node3" presStyleIdx="2" presStyleCnt="4" custScaleX="97108" custScaleY="97108" custLinFactY="15035" custLinFactNeighborX="-63489" custLinFactNeighborY="100000">
        <dgm:presLayoutVars>
          <dgm:chPref val="3"/>
        </dgm:presLayoutVars>
      </dgm:prSet>
      <dgm:spPr/>
      <dgm:t>
        <a:bodyPr/>
        <a:lstStyle/>
        <a:p>
          <a:endParaRPr lang="en-US"/>
        </a:p>
      </dgm:t>
    </dgm:pt>
    <dgm:pt modelId="{CE91472E-C834-41D8-8DF4-6A458C67625F}" type="pres">
      <dgm:prSet presAssocID="{352D3115-F062-4EA4-8E5E-18896FE41F3B}" presName="level3hierChild" presStyleCnt="0"/>
      <dgm:spPr/>
    </dgm:pt>
    <dgm:pt modelId="{BC305625-DB52-4569-A9B9-FFF7DFFD63B1}" type="pres">
      <dgm:prSet presAssocID="{DD58CD62-B4C9-4D89-B564-9025600960D8}" presName="conn2-1" presStyleLbl="parChTrans1D2" presStyleIdx="3" presStyleCnt="4"/>
      <dgm:spPr/>
      <dgm:t>
        <a:bodyPr/>
        <a:lstStyle/>
        <a:p>
          <a:endParaRPr lang="en-US"/>
        </a:p>
      </dgm:t>
    </dgm:pt>
    <dgm:pt modelId="{DC561CF9-E8A5-4B97-9F6A-9274F058C826}" type="pres">
      <dgm:prSet presAssocID="{DD58CD62-B4C9-4D89-B564-9025600960D8}" presName="connTx" presStyleLbl="parChTrans1D2" presStyleIdx="3" presStyleCnt="4"/>
      <dgm:spPr/>
      <dgm:t>
        <a:bodyPr/>
        <a:lstStyle/>
        <a:p>
          <a:endParaRPr lang="en-US"/>
        </a:p>
      </dgm:t>
    </dgm:pt>
    <dgm:pt modelId="{571706A9-E1D8-43A1-8262-2DB6720CAA48}" type="pres">
      <dgm:prSet presAssocID="{4DB08FAD-9D5E-4FD0-8719-77853034C36D}" presName="root2" presStyleCnt="0"/>
      <dgm:spPr/>
      <dgm:t>
        <a:bodyPr/>
        <a:lstStyle/>
        <a:p>
          <a:endParaRPr lang="en-US"/>
        </a:p>
      </dgm:t>
    </dgm:pt>
    <dgm:pt modelId="{AD00446C-CCC4-42CA-B0CC-EFAEFF0E4D8E}" type="pres">
      <dgm:prSet presAssocID="{4DB08FAD-9D5E-4FD0-8719-77853034C36D}" presName="LevelTwoTextNode" presStyleLbl="node2" presStyleIdx="3" presStyleCnt="4" custScaleX="99970" custScaleY="115486" custLinFactY="23401" custLinFactNeighborX="-59736" custLinFactNeighborY="100000">
        <dgm:presLayoutVars>
          <dgm:chPref val="3"/>
        </dgm:presLayoutVars>
      </dgm:prSet>
      <dgm:spPr/>
      <dgm:t>
        <a:bodyPr/>
        <a:lstStyle/>
        <a:p>
          <a:endParaRPr lang="en-US"/>
        </a:p>
      </dgm:t>
    </dgm:pt>
    <dgm:pt modelId="{74125984-55E7-440B-AC6C-53535C622D03}" type="pres">
      <dgm:prSet presAssocID="{4DB08FAD-9D5E-4FD0-8719-77853034C36D}" presName="level3hierChild" presStyleCnt="0"/>
      <dgm:spPr/>
      <dgm:t>
        <a:bodyPr/>
        <a:lstStyle/>
        <a:p>
          <a:endParaRPr lang="en-US"/>
        </a:p>
      </dgm:t>
    </dgm:pt>
    <dgm:pt modelId="{548A23C4-F8A8-4714-A31E-2EEDB5D3EC1E}" type="pres">
      <dgm:prSet presAssocID="{46B7C64D-4592-44D7-8533-670C9877C5DD}" presName="conn2-1" presStyleLbl="parChTrans1D3" presStyleIdx="3" presStyleCnt="4"/>
      <dgm:spPr/>
      <dgm:t>
        <a:bodyPr/>
        <a:lstStyle/>
        <a:p>
          <a:endParaRPr lang="en-US"/>
        </a:p>
      </dgm:t>
    </dgm:pt>
    <dgm:pt modelId="{A8E644B7-743C-4737-BC30-818B4609FF2D}" type="pres">
      <dgm:prSet presAssocID="{46B7C64D-4592-44D7-8533-670C9877C5DD}" presName="connTx" presStyleLbl="parChTrans1D3" presStyleIdx="3" presStyleCnt="4"/>
      <dgm:spPr/>
      <dgm:t>
        <a:bodyPr/>
        <a:lstStyle/>
        <a:p>
          <a:endParaRPr lang="en-US"/>
        </a:p>
      </dgm:t>
    </dgm:pt>
    <dgm:pt modelId="{A1E7555E-A07C-4ED2-AA6B-71EB0EF664AF}" type="pres">
      <dgm:prSet presAssocID="{D5FB9118-FDFB-48B3-BA0D-4D864CB3FF9E}" presName="root2" presStyleCnt="0"/>
      <dgm:spPr/>
    </dgm:pt>
    <dgm:pt modelId="{6F68995F-3A22-4D58-B136-B8100215575F}" type="pres">
      <dgm:prSet presAssocID="{D5FB9118-FDFB-48B3-BA0D-4D864CB3FF9E}" presName="LevelTwoTextNode" presStyleLbl="node3" presStyleIdx="3" presStyleCnt="4" custScaleX="97108" custScaleY="97108" custLinFactY="22985" custLinFactNeighborX="-61581" custLinFactNeighborY="100000">
        <dgm:presLayoutVars>
          <dgm:chPref val="3"/>
        </dgm:presLayoutVars>
      </dgm:prSet>
      <dgm:spPr/>
      <dgm:t>
        <a:bodyPr/>
        <a:lstStyle/>
        <a:p>
          <a:endParaRPr lang="en-US"/>
        </a:p>
      </dgm:t>
    </dgm:pt>
    <dgm:pt modelId="{057C653F-82D9-499F-B2E4-E2CAF6D47A10}" type="pres">
      <dgm:prSet presAssocID="{D5FB9118-FDFB-48B3-BA0D-4D864CB3FF9E}" presName="level3hierChild" presStyleCnt="0"/>
      <dgm:spPr/>
    </dgm:pt>
    <dgm:pt modelId="{59F3663F-2C74-4ED8-88AC-C3ED8FF37BA8}" type="pres">
      <dgm:prSet presAssocID="{420596F5-5285-4DDB-9958-34AC0CCAA702}" presName="root1" presStyleCnt="0"/>
      <dgm:spPr/>
    </dgm:pt>
    <dgm:pt modelId="{118D8ADC-7258-40C1-9E83-3314219CAEBE}" type="pres">
      <dgm:prSet presAssocID="{420596F5-5285-4DDB-9958-34AC0CCAA702}" presName="LevelOneTextNode" presStyleLbl="node0" presStyleIdx="1" presStyleCnt="5" custScaleX="99438" custScaleY="99438" custLinFactX="131954" custLinFactY="-100000" custLinFactNeighborX="200000" custLinFactNeighborY="-121886">
        <dgm:presLayoutVars>
          <dgm:chPref val="3"/>
        </dgm:presLayoutVars>
      </dgm:prSet>
      <dgm:spPr/>
      <dgm:t>
        <a:bodyPr/>
        <a:lstStyle/>
        <a:p>
          <a:endParaRPr lang="en-US"/>
        </a:p>
      </dgm:t>
    </dgm:pt>
    <dgm:pt modelId="{3182A8EA-2D97-4497-B724-9CB161376ADF}" type="pres">
      <dgm:prSet presAssocID="{420596F5-5285-4DDB-9958-34AC0CCAA702}" presName="level2hierChild" presStyleCnt="0"/>
      <dgm:spPr/>
    </dgm:pt>
    <dgm:pt modelId="{91F564AB-CA19-41F1-B076-8E26D3F7BED8}" type="pres">
      <dgm:prSet presAssocID="{FA3FBF67-406A-4AE0-B0EF-28CB406F42A6}" presName="root1" presStyleCnt="0"/>
      <dgm:spPr/>
    </dgm:pt>
    <dgm:pt modelId="{94A19C74-6038-4AA4-9196-66B0FAFC0289}" type="pres">
      <dgm:prSet presAssocID="{FA3FBF67-406A-4AE0-B0EF-28CB406F42A6}" presName="LevelOneTextNode" presStyleLbl="node0" presStyleIdx="2" presStyleCnt="5" custScaleX="99249" custScaleY="99249" custLinFactX="131954" custLinFactY="-99451" custLinFactNeighborX="200000" custLinFactNeighborY="-100000">
        <dgm:presLayoutVars>
          <dgm:chPref val="3"/>
        </dgm:presLayoutVars>
      </dgm:prSet>
      <dgm:spPr/>
      <dgm:t>
        <a:bodyPr/>
        <a:lstStyle/>
        <a:p>
          <a:endParaRPr lang="en-US"/>
        </a:p>
      </dgm:t>
    </dgm:pt>
    <dgm:pt modelId="{8492D10C-1210-423D-A3F9-75B2E91FD535}" type="pres">
      <dgm:prSet presAssocID="{FA3FBF67-406A-4AE0-B0EF-28CB406F42A6}" presName="level2hierChild" presStyleCnt="0"/>
      <dgm:spPr/>
    </dgm:pt>
    <dgm:pt modelId="{0F83ECAB-7C0B-4FC1-A7AC-20F9207C5CAD}" type="pres">
      <dgm:prSet presAssocID="{E5FE24C9-153E-4C12-A6A6-A4C7E97C350D}" presName="root1" presStyleCnt="0"/>
      <dgm:spPr/>
    </dgm:pt>
    <dgm:pt modelId="{01EB1915-F0C8-4CF2-A738-64D5331CF64D}" type="pres">
      <dgm:prSet presAssocID="{E5FE24C9-153E-4C12-A6A6-A4C7E97C350D}" presName="LevelOneTextNode" presStyleLbl="node0" presStyleIdx="3" presStyleCnt="5" custScaleX="100010" custScaleY="100010" custLinFactX="131954" custLinFactY="-79119" custLinFactNeighborX="200000" custLinFactNeighborY="-100000">
        <dgm:presLayoutVars>
          <dgm:chPref val="3"/>
        </dgm:presLayoutVars>
      </dgm:prSet>
      <dgm:spPr/>
      <dgm:t>
        <a:bodyPr/>
        <a:lstStyle/>
        <a:p>
          <a:endParaRPr lang="en-US"/>
        </a:p>
      </dgm:t>
    </dgm:pt>
    <dgm:pt modelId="{F6D591B6-6BFF-4B98-9CE4-9B2D00F31573}" type="pres">
      <dgm:prSet presAssocID="{E5FE24C9-153E-4C12-A6A6-A4C7E97C350D}" presName="level2hierChild" presStyleCnt="0"/>
      <dgm:spPr/>
    </dgm:pt>
    <dgm:pt modelId="{1EC9647E-9523-42F8-ADBD-B278BA8476E8}" type="pres">
      <dgm:prSet presAssocID="{FED7A705-EB2E-4DC6-BE5B-CD6231E19D28}" presName="root1" presStyleCnt="0"/>
      <dgm:spPr/>
    </dgm:pt>
    <dgm:pt modelId="{465AD100-1D71-45FC-AEEA-E5A72BE8DD5E}" type="pres">
      <dgm:prSet presAssocID="{FED7A705-EB2E-4DC6-BE5B-CD6231E19D28}" presName="LevelOneTextNode" presStyleLbl="node0" presStyleIdx="4" presStyleCnt="5" custScaleX="99438" custScaleY="99438" custLinFactX="131954" custLinFactY="-61491" custLinFactNeighborX="200000" custLinFactNeighborY="-100000">
        <dgm:presLayoutVars>
          <dgm:chPref val="3"/>
        </dgm:presLayoutVars>
      </dgm:prSet>
      <dgm:spPr/>
      <dgm:t>
        <a:bodyPr/>
        <a:lstStyle/>
        <a:p>
          <a:endParaRPr lang="en-US"/>
        </a:p>
      </dgm:t>
    </dgm:pt>
    <dgm:pt modelId="{C756D03E-32B9-48CE-97A0-34B662B35E3C}" type="pres">
      <dgm:prSet presAssocID="{FED7A705-EB2E-4DC6-BE5B-CD6231E19D28}" presName="level2hierChild" presStyleCnt="0"/>
      <dgm:spPr/>
    </dgm:pt>
  </dgm:ptLst>
  <dgm:cxnLst>
    <dgm:cxn modelId="{8AD82A02-C338-4803-A3F4-8EB095202497}" type="presOf" srcId="{8870A86E-AE45-4C26-8AC9-32FA7050A4C7}" destId="{E6B17CFB-88F0-4DBB-BC0D-0CF28C961E8A}" srcOrd="0" destOrd="0" presId="urn:microsoft.com/office/officeart/2005/8/layout/hierarchy2"/>
    <dgm:cxn modelId="{22D71363-843E-4672-8B15-58A6AB379663}" type="presOf" srcId="{FED7A705-EB2E-4DC6-BE5B-CD6231E19D28}" destId="{465AD100-1D71-45FC-AEEA-E5A72BE8DD5E}" srcOrd="0" destOrd="0" presId="urn:microsoft.com/office/officeart/2005/8/layout/hierarchy2"/>
    <dgm:cxn modelId="{3C48975C-A724-4E30-8D75-D02889472CB8}" type="presOf" srcId="{420596F5-5285-4DDB-9958-34AC0CCAA702}" destId="{118D8ADC-7258-40C1-9E83-3314219CAEBE}" srcOrd="0" destOrd="0" presId="urn:microsoft.com/office/officeart/2005/8/layout/hierarchy2"/>
    <dgm:cxn modelId="{C9613B19-5602-4F9F-83BC-8CF90E937F3A}" srcId="{2E2B18F6-BA0E-494E-9ABE-54E2A787D68F}" destId="{AF01FF45-6348-4DFF-A097-9E0C54007E81}" srcOrd="0" destOrd="0" parTransId="{ECB7AEBF-922B-463E-B0E4-F041A2495DEA}" sibTransId="{20C5551B-EC05-46A3-95DB-F5A9BE25F442}"/>
    <dgm:cxn modelId="{FCE8E5BF-6E25-41A3-A761-76ECA401A7B4}" type="presOf" srcId="{D5FB9118-FDFB-48B3-BA0D-4D864CB3FF9E}" destId="{6F68995F-3A22-4D58-B136-B8100215575F}" srcOrd="0" destOrd="0" presId="urn:microsoft.com/office/officeart/2005/8/layout/hierarchy2"/>
    <dgm:cxn modelId="{088FF1E8-5AC2-4BCB-BEC5-C2E57870890B}" type="presOf" srcId="{DD58CD62-B4C9-4D89-B564-9025600960D8}" destId="{BC305625-DB52-4569-A9B9-FFF7DFFD63B1}" srcOrd="0" destOrd="0" presId="urn:microsoft.com/office/officeart/2005/8/layout/hierarchy2"/>
    <dgm:cxn modelId="{B6034178-6BF2-4B63-BBC0-ECD98A3D54B3}" srcId="{AF01FF45-6348-4DFF-A097-9E0C54007E81}" destId="{BFBC97C7-0F03-4565-9158-FBB91717A2B6}" srcOrd="0" destOrd="0" parTransId="{07E37E9E-4F0F-4832-B984-80C5F1272EE6}" sibTransId="{19CE7505-2D2D-4396-9793-951E2EFB80F7}"/>
    <dgm:cxn modelId="{F9ADDA9C-DA77-4617-9C5F-CC3818DB84A7}" srcId="{AF01FF45-6348-4DFF-A097-9E0C54007E81}" destId="{BC13C424-D815-423B-A016-8C803D3706EB}" srcOrd="2" destOrd="0" parTransId="{87E9282B-B94A-4247-8939-99246E4B84B0}" sibTransId="{7E5DE085-B924-4AEC-A410-EE48D728683E}"/>
    <dgm:cxn modelId="{292F6B21-E586-4E0C-A4F5-6A7C25B9BBAD}" srcId="{4DB08FAD-9D5E-4FD0-8719-77853034C36D}" destId="{D5FB9118-FDFB-48B3-BA0D-4D864CB3FF9E}" srcOrd="0" destOrd="0" parTransId="{46B7C64D-4592-44D7-8533-670C9877C5DD}" sibTransId="{0A7392E9-528C-4D7B-834E-B5146E497832}"/>
    <dgm:cxn modelId="{AA85884D-DEDC-4E55-A658-831AB7C241C5}" type="presOf" srcId="{87E9282B-B94A-4247-8939-99246E4B84B0}" destId="{D5B10429-1EAC-474B-8756-6F021B0CF2C7}" srcOrd="1" destOrd="0" presId="urn:microsoft.com/office/officeart/2005/8/layout/hierarchy2"/>
    <dgm:cxn modelId="{23B831A3-294D-445C-86D7-336A0541646D}" type="presOf" srcId="{45FE38E5-6207-4BFF-8992-C56B663E5287}" destId="{82DFDC33-00C8-4A44-BD79-82288E07C012}" srcOrd="1" destOrd="0" presId="urn:microsoft.com/office/officeart/2005/8/layout/hierarchy2"/>
    <dgm:cxn modelId="{A064F9C6-1304-4254-A191-9BBB60CF59BF}" type="presOf" srcId="{07E37E9E-4F0F-4832-B984-80C5F1272EE6}" destId="{96DB780D-742B-4E28-9965-B7BB171C27FE}" srcOrd="1" destOrd="0" presId="urn:microsoft.com/office/officeart/2005/8/layout/hierarchy2"/>
    <dgm:cxn modelId="{4D091000-CFFB-4328-9DEA-3BEE06849838}" type="presOf" srcId="{87E9282B-B94A-4247-8939-99246E4B84B0}" destId="{9B38839F-50B4-43FD-8426-358936388750}" srcOrd="0" destOrd="0" presId="urn:microsoft.com/office/officeart/2005/8/layout/hierarchy2"/>
    <dgm:cxn modelId="{775E03E6-67E6-45BE-A976-77E2AF67B455}" srcId="{2E2B18F6-BA0E-494E-9ABE-54E2A787D68F}" destId="{E5FE24C9-153E-4C12-A6A6-A4C7E97C350D}" srcOrd="3" destOrd="0" parTransId="{BB707C99-0D7E-47BD-828C-07117CA3821D}" sibTransId="{713CAE54-F0E0-4DB9-B763-0FEDB6D0D59C}"/>
    <dgm:cxn modelId="{7363418D-98F1-4ECF-AA3F-73BB2A5EF83B}" type="presOf" srcId="{B0D52759-0875-470D-AC34-3B4CD7CAB0E0}" destId="{CA33B3FC-E527-4520-BB77-90B828E05930}" srcOrd="0" destOrd="0" presId="urn:microsoft.com/office/officeart/2005/8/layout/hierarchy2"/>
    <dgm:cxn modelId="{93B3400A-2D19-46E8-81FA-A869525363D8}" srcId="{BFBC97C7-0F03-4565-9158-FBB91717A2B6}" destId="{BE7532AA-F2B7-4F75-B9D8-AEF242824470}" srcOrd="0" destOrd="0" parTransId="{45FE38E5-6207-4BFF-8992-C56B663E5287}" sibTransId="{740E00BC-ED93-4C27-AE69-25A3E85130B1}"/>
    <dgm:cxn modelId="{FAB31A26-3280-4051-86CE-88EB5C27ED15}" type="presOf" srcId="{E5FE24C9-153E-4C12-A6A6-A4C7E97C350D}" destId="{01EB1915-F0C8-4CF2-A738-64D5331CF64D}" srcOrd="0" destOrd="0" presId="urn:microsoft.com/office/officeart/2005/8/layout/hierarchy2"/>
    <dgm:cxn modelId="{7EE15E82-CB52-4931-B8B7-1D31D228169F}" type="presOf" srcId="{AF01FF45-6348-4DFF-A097-9E0C54007E81}" destId="{5008FE73-C50B-4234-9E00-EAD3F356EC4A}" srcOrd="0" destOrd="0" presId="urn:microsoft.com/office/officeart/2005/8/layout/hierarchy2"/>
    <dgm:cxn modelId="{738850A6-8BC4-4344-9DC5-7B97832C4932}" type="presOf" srcId="{BE7532AA-F2B7-4F75-B9D8-AEF242824470}" destId="{9419EF32-955E-406F-A537-81BE593ED972}" srcOrd="0" destOrd="0" presId="urn:microsoft.com/office/officeart/2005/8/layout/hierarchy2"/>
    <dgm:cxn modelId="{2D0BAA54-BF81-4C01-B1D5-A2C6503B9090}" srcId="{AF01FF45-6348-4DFF-A097-9E0C54007E81}" destId="{4DB08FAD-9D5E-4FD0-8719-77853034C36D}" srcOrd="3" destOrd="0" parTransId="{DD58CD62-B4C9-4D89-B564-9025600960D8}" sibTransId="{79AD6B18-7E69-4C38-9E52-43026C436087}"/>
    <dgm:cxn modelId="{26B3DA6F-D473-4AB8-8034-BD701057DC9B}" type="presOf" srcId="{352D3115-F062-4EA4-8E5E-18896FE41F3B}" destId="{8A0BE84E-4B12-495B-8DEE-BD076C1398FF}" srcOrd="0" destOrd="0" presId="urn:microsoft.com/office/officeart/2005/8/layout/hierarchy2"/>
    <dgm:cxn modelId="{CD71F2FC-B473-4C50-991A-AEF64047FE5F}" srcId="{2E2B18F6-BA0E-494E-9ABE-54E2A787D68F}" destId="{FA3FBF67-406A-4AE0-B0EF-28CB406F42A6}" srcOrd="2" destOrd="0" parTransId="{AB383702-2DE1-4012-B1B5-71F7E213E67D}" sibTransId="{4CE57F28-4C27-4D58-B537-DA96329226F8}"/>
    <dgm:cxn modelId="{FC8EF9A4-9871-44AD-90CC-7EC71FA40FEF}" type="presOf" srcId="{DD58CD62-B4C9-4D89-B564-9025600960D8}" destId="{DC561CF9-E8A5-4B97-9F6A-9274F058C826}" srcOrd="1" destOrd="0" presId="urn:microsoft.com/office/officeart/2005/8/layout/hierarchy2"/>
    <dgm:cxn modelId="{C6669654-B461-4964-8544-2A8637016884}" type="presOf" srcId="{2AB4D084-5D3E-4CB6-ABED-82BD38D82611}" destId="{39DEA65D-3C68-485A-9AEE-E33058C70F43}" srcOrd="0" destOrd="0" presId="urn:microsoft.com/office/officeart/2005/8/layout/hierarchy2"/>
    <dgm:cxn modelId="{A636CA55-9434-4C44-92EC-4896C09928FA}" type="presOf" srcId="{CF19CF9F-92B0-423A-AF9C-FBC6921BDC7A}" destId="{45ECF656-1ABA-433C-BAEC-01158E52FF82}" srcOrd="0" destOrd="0" presId="urn:microsoft.com/office/officeart/2005/8/layout/hierarchy2"/>
    <dgm:cxn modelId="{C32277B8-C72E-4D12-BBF3-8326C03ED67B}" srcId="{BC13C424-D815-423B-A016-8C803D3706EB}" destId="{352D3115-F062-4EA4-8E5E-18896FE41F3B}" srcOrd="0" destOrd="0" parTransId="{3ABBEB75-6212-4967-872B-9699B1670EE1}" sibTransId="{AC9AF97F-017E-4311-8C64-CBD96899DD99}"/>
    <dgm:cxn modelId="{62DA371D-47CA-49B9-934A-276DB01ED3FC}" type="presOf" srcId="{CF19CF9F-92B0-423A-AF9C-FBC6921BDC7A}" destId="{74CC5F52-4296-4441-8F8E-71757F2B4325}" srcOrd="1" destOrd="0" presId="urn:microsoft.com/office/officeart/2005/8/layout/hierarchy2"/>
    <dgm:cxn modelId="{A84F81BA-F5CB-46C3-B9CB-9801500A24E6}" type="presOf" srcId="{BC13C424-D815-423B-A016-8C803D3706EB}" destId="{5BD4A3AC-7F5F-4027-BD6E-CE57C210EF15}" srcOrd="0" destOrd="0" presId="urn:microsoft.com/office/officeart/2005/8/layout/hierarchy2"/>
    <dgm:cxn modelId="{9A0D9AC2-D6ED-4B69-8088-F6856B7E6AF9}" type="presOf" srcId="{46B7C64D-4592-44D7-8533-670C9877C5DD}" destId="{A8E644B7-743C-4737-BC30-818B4609FF2D}" srcOrd="1" destOrd="0" presId="urn:microsoft.com/office/officeart/2005/8/layout/hierarchy2"/>
    <dgm:cxn modelId="{83977DF4-C867-44B4-A849-6874C3E2807A}" srcId="{AF01FF45-6348-4DFF-A097-9E0C54007E81}" destId="{8870A86E-AE45-4C26-8AC9-32FA7050A4C7}" srcOrd="1" destOrd="0" parTransId="{B0D52759-0875-470D-AC34-3B4CD7CAB0E0}" sibTransId="{59185EA2-0AB3-4975-9951-6686A54260D5}"/>
    <dgm:cxn modelId="{B871DFC0-0B8F-475B-8FD2-11640239BDDB}" type="presOf" srcId="{07E37E9E-4F0F-4832-B984-80C5F1272EE6}" destId="{061344A6-6C80-44A2-B90C-72F509CDF061}" srcOrd="0" destOrd="0" presId="urn:microsoft.com/office/officeart/2005/8/layout/hierarchy2"/>
    <dgm:cxn modelId="{575D4D92-A95C-49C5-8414-692A4A901537}" type="presOf" srcId="{3ABBEB75-6212-4967-872B-9699B1670EE1}" destId="{117D1448-FDFE-41CF-AAB0-3AEB478DFCCB}" srcOrd="1" destOrd="0" presId="urn:microsoft.com/office/officeart/2005/8/layout/hierarchy2"/>
    <dgm:cxn modelId="{C86D909B-E5E8-4A3C-85D5-3C572ACF21AC}" type="presOf" srcId="{2E2B18F6-BA0E-494E-9ABE-54E2A787D68F}" destId="{F0F72291-ED0D-4BCC-AEF1-BEAC6CA6DE9C}" srcOrd="0" destOrd="0" presId="urn:microsoft.com/office/officeart/2005/8/layout/hierarchy2"/>
    <dgm:cxn modelId="{E611EE19-51FE-422C-8841-0497A32DB359}" type="presOf" srcId="{FA3FBF67-406A-4AE0-B0EF-28CB406F42A6}" destId="{94A19C74-6038-4AA4-9196-66B0FAFC0289}" srcOrd="0" destOrd="0" presId="urn:microsoft.com/office/officeart/2005/8/layout/hierarchy2"/>
    <dgm:cxn modelId="{B6315297-D084-48E5-AC21-7E6A5FFD4766}" type="presOf" srcId="{45FE38E5-6207-4BFF-8992-C56B663E5287}" destId="{E3B8CB2B-A221-404C-83AF-39DCDF42420A}" srcOrd="0" destOrd="0" presId="urn:microsoft.com/office/officeart/2005/8/layout/hierarchy2"/>
    <dgm:cxn modelId="{DC2A9F6A-595A-4966-B251-7EE4150B70EB}" srcId="{2E2B18F6-BA0E-494E-9ABE-54E2A787D68F}" destId="{420596F5-5285-4DDB-9958-34AC0CCAA702}" srcOrd="1" destOrd="0" parTransId="{D401F961-DD9F-4563-BBC3-B6ACF352B7EB}" sibTransId="{D7DFFAAC-3EBA-49AD-A104-A53BCDBE9725}"/>
    <dgm:cxn modelId="{94918EC8-6C77-444D-8150-93D0895B8E1F}" type="presOf" srcId="{46B7C64D-4592-44D7-8533-670C9877C5DD}" destId="{548A23C4-F8A8-4714-A31E-2EEDB5D3EC1E}" srcOrd="0" destOrd="0" presId="urn:microsoft.com/office/officeart/2005/8/layout/hierarchy2"/>
    <dgm:cxn modelId="{258AEE0A-780D-42DC-9E9C-08B8F4228F27}" srcId="{2E2B18F6-BA0E-494E-9ABE-54E2A787D68F}" destId="{FED7A705-EB2E-4DC6-BE5B-CD6231E19D28}" srcOrd="4" destOrd="0" parTransId="{81A17ECB-BCCB-4760-AFC9-8D605D129095}" sibTransId="{E66BBFBC-2BFB-4CAD-B98F-BB2A626AF587}"/>
    <dgm:cxn modelId="{8D825170-3B5A-40E9-9227-868AA3428577}" srcId="{8870A86E-AE45-4C26-8AC9-32FA7050A4C7}" destId="{2AB4D084-5D3E-4CB6-ABED-82BD38D82611}" srcOrd="0" destOrd="0" parTransId="{CF19CF9F-92B0-423A-AF9C-FBC6921BDC7A}" sibTransId="{5A362FD8-9783-4C55-9844-95373D660D2E}"/>
    <dgm:cxn modelId="{3D7FBB32-8D75-4DA7-9582-BDC9ED719DAF}" type="presOf" srcId="{3ABBEB75-6212-4967-872B-9699B1670EE1}" destId="{0ADF8DF4-3B25-4000-90F3-CB9166ADBF8B}" srcOrd="0" destOrd="0" presId="urn:microsoft.com/office/officeart/2005/8/layout/hierarchy2"/>
    <dgm:cxn modelId="{53F2C528-BFBD-4CF2-9F67-83D58ACD4764}" type="presOf" srcId="{4DB08FAD-9D5E-4FD0-8719-77853034C36D}" destId="{AD00446C-CCC4-42CA-B0CC-EFAEFF0E4D8E}" srcOrd="0" destOrd="0" presId="urn:microsoft.com/office/officeart/2005/8/layout/hierarchy2"/>
    <dgm:cxn modelId="{E5B3CA5E-F97A-4D4F-9017-E8B91A77DD91}" type="presOf" srcId="{BFBC97C7-0F03-4565-9158-FBB91717A2B6}" destId="{379CE220-A5D7-4004-B20B-02DF9D1B6CE1}" srcOrd="0" destOrd="0" presId="urn:microsoft.com/office/officeart/2005/8/layout/hierarchy2"/>
    <dgm:cxn modelId="{FBD3C055-A3A5-47E0-8616-D24877535B3D}" type="presOf" srcId="{B0D52759-0875-470D-AC34-3B4CD7CAB0E0}" destId="{96531595-3C46-46E3-9C91-D8B0407EC58C}" srcOrd="1" destOrd="0" presId="urn:microsoft.com/office/officeart/2005/8/layout/hierarchy2"/>
    <dgm:cxn modelId="{8654CF04-740F-45C4-B9F9-3EEF591485FA}" type="presParOf" srcId="{F0F72291-ED0D-4BCC-AEF1-BEAC6CA6DE9C}" destId="{270675B6-0E79-4C02-8A34-2F124AD5A79F}" srcOrd="0" destOrd="0" presId="urn:microsoft.com/office/officeart/2005/8/layout/hierarchy2"/>
    <dgm:cxn modelId="{EA85A23C-2D97-41D4-8786-E096EFC9110E}" type="presParOf" srcId="{270675B6-0E79-4C02-8A34-2F124AD5A79F}" destId="{5008FE73-C50B-4234-9E00-EAD3F356EC4A}" srcOrd="0" destOrd="0" presId="urn:microsoft.com/office/officeart/2005/8/layout/hierarchy2"/>
    <dgm:cxn modelId="{3210639D-4017-47BA-9E00-DF6347BCCF21}" type="presParOf" srcId="{270675B6-0E79-4C02-8A34-2F124AD5A79F}" destId="{FFEEAEC6-7031-4C9E-9149-7E81E5B17376}" srcOrd="1" destOrd="0" presId="urn:microsoft.com/office/officeart/2005/8/layout/hierarchy2"/>
    <dgm:cxn modelId="{F3E3FB27-0974-4EB7-AF4F-F229E71799B8}" type="presParOf" srcId="{FFEEAEC6-7031-4C9E-9149-7E81E5B17376}" destId="{061344A6-6C80-44A2-B90C-72F509CDF061}" srcOrd="0" destOrd="0" presId="urn:microsoft.com/office/officeart/2005/8/layout/hierarchy2"/>
    <dgm:cxn modelId="{62526F53-3036-4FA6-A926-DC6354AC5EBB}" type="presParOf" srcId="{061344A6-6C80-44A2-B90C-72F509CDF061}" destId="{96DB780D-742B-4E28-9965-B7BB171C27FE}" srcOrd="0" destOrd="0" presId="urn:microsoft.com/office/officeart/2005/8/layout/hierarchy2"/>
    <dgm:cxn modelId="{6E5AE5A1-EA50-4745-8977-0D405411F116}" type="presParOf" srcId="{FFEEAEC6-7031-4C9E-9149-7E81E5B17376}" destId="{3F977258-3F5D-4D47-B62D-CD8252573319}" srcOrd="1" destOrd="0" presId="urn:microsoft.com/office/officeart/2005/8/layout/hierarchy2"/>
    <dgm:cxn modelId="{1F88FA7B-34BF-4ECC-BB9B-8180FF39071C}" type="presParOf" srcId="{3F977258-3F5D-4D47-B62D-CD8252573319}" destId="{379CE220-A5D7-4004-B20B-02DF9D1B6CE1}" srcOrd="0" destOrd="0" presId="urn:microsoft.com/office/officeart/2005/8/layout/hierarchy2"/>
    <dgm:cxn modelId="{52D5561A-DCC5-4AE9-AD10-D961C34A7BB2}" type="presParOf" srcId="{3F977258-3F5D-4D47-B62D-CD8252573319}" destId="{446888CE-5CE8-4264-9CDB-8C9176C92F9A}" srcOrd="1" destOrd="0" presId="urn:microsoft.com/office/officeart/2005/8/layout/hierarchy2"/>
    <dgm:cxn modelId="{EAF2BDF6-A6E8-405B-95C5-45DCEF047847}" type="presParOf" srcId="{446888CE-5CE8-4264-9CDB-8C9176C92F9A}" destId="{E3B8CB2B-A221-404C-83AF-39DCDF42420A}" srcOrd="0" destOrd="0" presId="urn:microsoft.com/office/officeart/2005/8/layout/hierarchy2"/>
    <dgm:cxn modelId="{67B56F26-7573-4E9F-B05B-9554E2ED8D86}" type="presParOf" srcId="{E3B8CB2B-A221-404C-83AF-39DCDF42420A}" destId="{82DFDC33-00C8-4A44-BD79-82288E07C012}" srcOrd="0" destOrd="0" presId="urn:microsoft.com/office/officeart/2005/8/layout/hierarchy2"/>
    <dgm:cxn modelId="{CA2E3731-939B-40EF-A983-FDA995D4EF5B}" type="presParOf" srcId="{446888CE-5CE8-4264-9CDB-8C9176C92F9A}" destId="{DAA1E627-47BC-4803-BA66-43CA217C9F1B}" srcOrd="1" destOrd="0" presId="urn:microsoft.com/office/officeart/2005/8/layout/hierarchy2"/>
    <dgm:cxn modelId="{3A611E81-599C-49BE-AB2E-5F821A3D2FB8}" type="presParOf" srcId="{DAA1E627-47BC-4803-BA66-43CA217C9F1B}" destId="{9419EF32-955E-406F-A537-81BE593ED972}" srcOrd="0" destOrd="0" presId="urn:microsoft.com/office/officeart/2005/8/layout/hierarchy2"/>
    <dgm:cxn modelId="{16331112-06A5-4499-B812-8903A5509415}" type="presParOf" srcId="{DAA1E627-47BC-4803-BA66-43CA217C9F1B}" destId="{2EBE1DAA-4C75-45C0-B0DB-A9DC6E76E8FC}" srcOrd="1" destOrd="0" presId="urn:microsoft.com/office/officeart/2005/8/layout/hierarchy2"/>
    <dgm:cxn modelId="{D077D82C-A285-4B86-91EE-5D0B6D8E9D08}" type="presParOf" srcId="{FFEEAEC6-7031-4C9E-9149-7E81E5B17376}" destId="{CA33B3FC-E527-4520-BB77-90B828E05930}" srcOrd="2" destOrd="0" presId="urn:microsoft.com/office/officeart/2005/8/layout/hierarchy2"/>
    <dgm:cxn modelId="{7DA1A14F-44FF-4069-85E0-68CC0AE1433C}" type="presParOf" srcId="{CA33B3FC-E527-4520-BB77-90B828E05930}" destId="{96531595-3C46-46E3-9C91-D8B0407EC58C}" srcOrd="0" destOrd="0" presId="urn:microsoft.com/office/officeart/2005/8/layout/hierarchy2"/>
    <dgm:cxn modelId="{28FF4746-5E07-49D7-ACA2-285999E1A2F7}" type="presParOf" srcId="{FFEEAEC6-7031-4C9E-9149-7E81E5B17376}" destId="{32A39F55-D2FF-4FDB-A740-AECA8800DAF2}" srcOrd="3" destOrd="0" presId="urn:microsoft.com/office/officeart/2005/8/layout/hierarchy2"/>
    <dgm:cxn modelId="{F50B414E-4D46-4985-A628-A3D4944B9048}" type="presParOf" srcId="{32A39F55-D2FF-4FDB-A740-AECA8800DAF2}" destId="{E6B17CFB-88F0-4DBB-BC0D-0CF28C961E8A}" srcOrd="0" destOrd="0" presId="urn:microsoft.com/office/officeart/2005/8/layout/hierarchy2"/>
    <dgm:cxn modelId="{02722B93-5263-4A48-B1B4-A03C07E34DE6}" type="presParOf" srcId="{32A39F55-D2FF-4FDB-A740-AECA8800DAF2}" destId="{8330E33C-5695-4B1E-9C43-E007A10AF6FA}" srcOrd="1" destOrd="0" presId="urn:microsoft.com/office/officeart/2005/8/layout/hierarchy2"/>
    <dgm:cxn modelId="{A9F76668-7F58-4B18-A3E6-6CB2A46F3910}" type="presParOf" srcId="{8330E33C-5695-4B1E-9C43-E007A10AF6FA}" destId="{45ECF656-1ABA-433C-BAEC-01158E52FF82}" srcOrd="0" destOrd="0" presId="urn:microsoft.com/office/officeart/2005/8/layout/hierarchy2"/>
    <dgm:cxn modelId="{5850105A-AC6B-4015-9C1D-FBDF82CB929C}" type="presParOf" srcId="{45ECF656-1ABA-433C-BAEC-01158E52FF82}" destId="{74CC5F52-4296-4441-8F8E-71757F2B4325}" srcOrd="0" destOrd="0" presId="urn:microsoft.com/office/officeart/2005/8/layout/hierarchy2"/>
    <dgm:cxn modelId="{9B0757C3-37E7-4B6C-BDCA-066A46281E4B}" type="presParOf" srcId="{8330E33C-5695-4B1E-9C43-E007A10AF6FA}" destId="{50609D50-8031-4525-BCF3-75473FC9948F}" srcOrd="1" destOrd="0" presId="urn:microsoft.com/office/officeart/2005/8/layout/hierarchy2"/>
    <dgm:cxn modelId="{09B11074-E495-4FA4-AD76-25B52F1BB2C9}" type="presParOf" srcId="{50609D50-8031-4525-BCF3-75473FC9948F}" destId="{39DEA65D-3C68-485A-9AEE-E33058C70F43}" srcOrd="0" destOrd="0" presId="urn:microsoft.com/office/officeart/2005/8/layout/hierarchy2"/>
    <dgm:cxn modelId="{F14FE892-2ED6-4210-87EB-2AD9B04F3F36}" type="presParOf" srcId="{50609D50-8031-4525-BCF3-75473FC9948F}" destId="{BCA800DA-F3D0-46CD-9BC4-8DC42BB4A76F}" srcOrd="1" destOrd="0" presId="urn:microsoft.com/office/officeart/2005/8/layout/hierarchy2"/>
    <dgm:cxn modelId="{D549E602-4012-4EFD-AD88-23E38FEBC154}" type="presParOf" srcId="{FFEEAEC6-7031-4C9E-9149-7E81E5B17376}" destId="{9B38839F-50B4-43FD-8426-358936388750}" srcOrd="4" destOrd="0" presId="urn:microsoft.com/office/officeart/2005/8/layout/hierarchy2"/>
    <dgm:cxn modelId="{1E4B5E66-CBB5-4231-912D-E6AD8878F51A}" type="presParOf" srcId="{9B38839F-50B4-43FD-8426-358936388750}" destId="{D5B10429-1EAC-474B-8756-6F021B0CF2C7}" srcOrd="0" destOrd="0" presId="urn:microsoft.com/office/officeart/2005/8/layout/hierarchy2"/>
    <dgm:cxn modelId="{85B76B89-27C7-4913-B121-53E3C4C1586B}" type="presParOf" srcId="{FFEEAEC6-7031-4C9E-9149-7E81E5B17376}" destId="{764D2E06-246F-414E-A0EE-D04CE7979C8E}" srcOrd="5" destOrd="0" presId="urn:microsoft.com/office/officeart/2005/8/layout/hierarchy2"/>
    <dgm:cxn modelId="{42E9FB5D-5D5B-4FC8-856B-24255086EA7E}" type="presParOf" srcId="{764D2E06-246F-414E-A0EE-D04CE7979C8E}" destId="{5BD4A3AC-7F5F-4027-BD6E-CE57C210EF15}" srcOrd="0" destOrd="0" presId="urn:microsoft.com/office/officeart/2005/8/layout/hierarchy2"/>
    <dgm:cxn modelId="{9CAC3AB7-076A-4A7B-815E-091DBFF4793E}" type="presParOf" srcId="{764D2E06-246F-414E-A0EE-D04CE7979C8E}" destId="{47A40DD3-E5EE-4785-88BE-8A0A8B33B434}" srcOrd="1" destOrd="0" presId="urn:microsoft.com/office/officeart/2005/8/layout/hierarchy2"/>
    <dgm:cxn modelId="{AC5AE3BF-78CA-4402-823E-2947F26CFF1E}" type="presParOf" srcId="{47A40DD3-E5EE-4785-88BE-8A0A8B33B434}" destId="{0ADF8DF4-3B25-4000-90F3-CB9166ADBF8B}" srcOrd="0" destOrd="0" presId="urn:microsoft.com/office/officeart/2005/8/layout/hierarchy2"/>
    <dgm:cxn modelId="{DE031554-B500-4FFE-82DA-C5296E5739C2}" type="presParOf" srcId="{0ADF8DF4-3B25-4000-90F3-CB9166ADBF8B}" destId="{117D1448-FDFE-41CF-AAB0-3AEB478DFCCB}" srcOrd="0" destOrd="0" presId="urn:microsoft.com/office/officeart/2005/8/layout/hierarchy2"/>
    <dgm:cxn modelId="{E46EB9C3-D237-4615-BB03-30A47F101A18}" type="presParOf" srcId="{47A40DD3-E5EE-4785-88BE-8A0A8B33B434}" destId="{29660521-937E-4C8E-9A0E-68A96294CD0C}" srcOrd="1" destOrd="0" presId="urn:microsoft.com/office/officeart/2005/8/layout/hierarchy2"/>
    <dgm:cxn modelId="{3A2F0F44-EF13-4394-8FF0-FC380E03B3D1}" type="presParOf" srcId="{29660521-937E-4C8E-9A0E-68A96294CD0C}" destId="{8A0BE84E-4B12-495B-8DEE-BD076C1398FF}" srcOrd="0" destOrd="0" presId="urn:microsoft.com/office/officeart/2005/8/layout/hierarchy2"/>
    <dgm:cxn modelId="{F0186D7D-13DE-464F-8FB9-936CD8F11A5A}" type="presParOf" srcId="{29660521-937E-4C8E-9A0E-68A96294CD0C}" destId="{CE91472E-C834-41D8-8DF4-6A458C67625F}" srcOrd="1" destOrd="0" presId="urn:microsoft.com/office/officeart/2005/8/layout/hierarchy2"/>
    <dgm:cxn modelId="{3DCC8891-85BB-4E7A-B69B-263989E2BEC4}" type="presParOf" srcId="{FFEEAEC6-7031-4C9E-9149-7E81E5B17376}" destId="{BC305625-DB52-4569-A9B9-FFF7DFFD63B1}" srcOrd="6" destOrd="0" presId="urn:microsoft.com/office/officeart/2005/8/layout/hierarchy2"/>
    <dgm:cxn modelId="{B31E24C5-F982-4913-91C1-3653E0B4D9C6}" type="presParOf" srcId="{BC305625-DB52-4569-A9B9-FFF7DFFD63B1}" destId="{DC561CF9-E8A5-4B97-9F6A-9274F058C826}" srcOrd="0" destOrd="0" presId="urn:microsoft.com/office/officeart/2005/8/layout/hierarchy2"/>
    <dgm:cxn modelId="{9B12C852-DCEF-472F-9588-8C004E05199B}" type="presParOf" srcId="{FFEEAEC6-7031-4C9E-9149-7E81E5B17376}" destId="{571706A9-E1D8-43A1-8262-2DB6720CAA48}" srcOrd="7" destOrd="0" presId="urn:microsoft.com/office/officeart/2005/8/layout/hierarchy2"/>
    <dgm:cxn modelId="{A88830CB-5A6C-48AE-8384-2F876AF418D6}" type="presParOf" srcId="{571706A9-E1D8-43A1-8262-2DB6720CAA48}" destId="{AD00446C-CCC4-42CA-B0CC-EFAEFF0E4D8E}" srcOrd="0" destOrd="0" presId="urn:microsoft.com/office/officeart/2005/8/layout/hierarchy2"/>
    <dgm:cxn modelId="{38DE2E51-40BF-469C-BB1D-A940ACB26544}" type="presParOf" srcId="{571706A9-E1D8-43A1-8262-2DB6720CAA48}" destId="{74125984-55E7-440B-AC6C-53535C622D03}" srcOrd="1" destOrd="0" presId="urn:microsoft.com/office/officeart/2005/8/layout/hierarchy2"/>
    <dgm:cxn modelId="{93009D89-DDB8-4523-9C31-41906648C773}" type="presParOf" srcId="{74125984-55E7-440B-AC6C-53535C622D03}" destId="{548A23C4-F8A8-4714-A31E-2EEDB5D3EC1E}" srcOrd="0" destOrd="0" presId="urn:microsoft.com/office/officeart/2005/8/layout/hierarchy2"/>
    <dgm:cxn modelId="{9DE57872-9F2C-42A9-B976-EAA8AEBF9FEC}" type="presParOf" srcId="{548A23C4-F8A8-4714-A31E-2EEDB5D3EC1E}" destId="{A8E644B7-743C-4737-BC30-818B4609FF2D}" srcOrd="0" destOrd="0" presId="urn:microsoft.com/office/officeart/2005/8/layout/hierarchy2"/>
    <dgm:cxn modelId="{6C30A813-94BE-4528-8047-A2A190BC558D}" type="presParOf" srcId="{74125984-55E7-440B-AC6C-53535C622D03}" destId="{A1E7555E-A07C-4ED2-AA6B-71EB0EF664AF}" srcOrd="1" destOrd="0" presId="urn:microsoft.com/office/officeart/2005/8/layout/hierarchy2"/>
    <dgm:cxn modelId="{653449A1-B4A2-478B-9741-B3C7EE8B5A1F}" type="presParOf" srcId="{A1E7555E-A07C-4ED2-AA6B-71EB0EF664AF}" destId="{6F68995F-3A22-4D58-B136-B8100215575F}" srcOrd="0" destOrd="0" presId="urn:microsoft.com/office/officeart/2005/8/layout/hierarchy2"/>
    <dgm:cxn modelId="{0C5D6084-70A4-44D0-8F62-2F601633BAF1}" type="presParOf" srcId="{A1E7555E-A07C-4ED2-AA6B-71EB0EF664AF}" destId="{057C653F-82D9-499F-B2E4-E2CAF6D47A10}" srcOrd="1" destOrd="0" presId="urn:microsoft.com/office/officeart/2005/8/layout/hierarchy2"/>
    <dgm:cxn modelId="{6AC29419-8C92-44FB-B95F-09D787787F8E}" type="presParOf" srcId="{F0F72291-ED0D-4BCC-AEF1-BEAC6CA6DE9C}" destId="{59F3663F-2C74-4ED8-88AC-C3ED8FF37BA8}" srcOrd="1" destOrd="0" presId="urn:microsoft.com/office/officeart/2005/8/layout/hierarchy2"/>
    <dgm:cxn modelId="{A6725BF0-8AA2-4F5D-B92D-564141CB105D}" type="presParOf" srcId="{59F3663F-2C74-4ED8-88AC-C3ED8FF37BA8}" destId="{118D8ADC-7258-40C1-9E83-3314219CAEBE}" srcOrd="0" destOrd="0" presId="urn:microsoft.com/office/officeart/2005/8/layout/hierarchy2"/>
    <dgm:cxn modelId="{1FF6E26C-EA04-45DB-9874-B0B69F878A05}" type="presParOf" srcId="{59F3663F-2C74-4ED8-88AC-C3ED8FF37BA8}" destId="{3182A8EA-2D97-4497-B724-9CB161376ADF}" srcOrd="1" destOrd="0" presId="urn:microsoft.com/office/officeart/2005/8/layout/hierarchy2"/>
    <dgm:cxn modelId="{98D9A36E-D80D-47FE-BF3D-0CD99DA1724C}" type="presParOf" srcId="{F0F72291-ED0D-4BCC-AEF1-BEAC6CA6DE9C}" destId="{91F564AB-CA19-41F1-B076-8E26D3F7BED8}" srcOrd="2" destOrd="0" presId="urn:microsoft.com/office/officeart/2005/8/layout/hierarchy2"/>
    <dgm:cxn modelId="{C5B2EF92-276D-4322-8383-C7A5BA5829ED}" type="presParOf" srcId="{91F564AB-CA19-41F1-B076-8E26D3F7BED8}" destId="{94A19C74-6038-4AA4-9196-66B0FAFC0289}" srcOrd="0" destOrd="0" presId="urn:microsoft.com/office/officeart/2005/8/layout/hierarchy2"/>
    <dgm:cxn modelId="{1578E766-8551-4124-BF2B-2504E24A81B3}" type="presParOf" srcId="{91F564AB-CA19-41F1-B076-8E26D3F7BED8}" destId="{8492D10C-1210-423D-A3F9-75B2E91FD535}" srcOrd="1" destOrd="0" presId="urn:microsoft.com/office/officeart/2005/8/layout/hierarchy2"/>
    <dgm:cxn modelId="{61549E38-8EED-4AAB-A583-D07E4D996FD2}" type="presParOf" srcId="{F0F72291-ED0D-4BCC-AEF1-BEAC6CA6DE9C}" destId="{0F83ECAB-7C0B-4FC1-A7AC-20F9207C5CAD}" srcOrd="3" destOrd="0" presId="urn:microsoft.com/office/officeart/2005/8/layout/hierarchy2"/>
    <dgm:cxn modelId="{B0B83A06-C487-460B-AB7B-CF15B3701FF2}" type="presParOf" srcId="{0F83ECAB-7C0B-4FC1-A7AC-20F9207C5CAD}" destId="{01EB1915-F0C8-4CF2-A738-64D5331CF64D}" srcOrd="0" destOrd="0" presId="urn:microsoft.com/office/officeart/2005/8/layout/hierarchy2"/>
    <dgm:cxn modelId="{98DD266A-1901-4E2B-8954-D8D9A226AF44}" type="presParOf" srcId="{0F83ECAB-7C0B-4FC1-A7AC-20F9207C5CAD}" destId="{F6D591B6-6BFF-4B98-9CE4-9B2D00F31573}" srcOrd="1" destOrd="0" presId="urn:microsoft.com/office/officeart/2005/8/layout/hierarchy2"/>
    <dgm:cxn modelId="{D0A48A4E-0472-405A-B467-4A8B75C52124}" type="presParOf" srcId="{F0F72291-ED0D-4BCC-AEF1-BEAC6CA6DE9C}" destId="{1EC9647E-9523-42F8-ADBD-B278BA8476E8}" srcOrd="4" destOrd="0" presId="urn:microsoft.com/office/officeart/2005/8/layout/hierarchy2"/>
    <dgm:cxn modelId="{4E5BE83D-7E92-4BA6-8C28-B4F2465AC67D}" type="presParOf" srcId="{1EC9647E-9523-42F8-ADBD-B278BA8476E8}" destId="{465AD100-1D71-45FC-AEEA-E5A72BE8DD5E}" srcOrd="0" destOrd="0" presId="urn:microsoft.com/office/officeart/2005/8/layout/hierarchy2"/>
    <dgm:cxn modelId="{F49CF295-09E4-4303-B099-BC3DDC8FDB76}" type="presParOf" srcId="{1EC9647E-9523-42F8-ADBD-B278BA8476E8}" destId="{C756D03E-32B9-48CE-97A0-34B662B35E3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8FE73-C50B-4234-9E00-EAD3F356EC4A}">
      <dsp:nvSpPr>
        <dsp:cNvPr id="0" name=""/>
        <dsp:cNvSpPr/>
      </dsp:nvSpPr>
      <dsp:spPr>
        <a:xfrm>
          <a:off x="138793" y="2404817"/>
          <a:ext cx="2012996" cy="1571686"/>
        </a:xfrm>
        <a:prstGeom prst="roundRect">
          <a:avLst>
            <a:gd name="adj" fmla="val 10000"/>
          </a:avLst>
        </a:prstGeom>
        <a:solidFill>
          <a:schemeClr val="accent6">
            <a:lumMod val="60000"/>
            <a:lumOff val="40000"/>
          </a:schemeClr>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Elementary /Middle</a:t>
          </a:r>
        </a:p>
        <a:p>
          <a:pPr lvl="0" algn="ctr" defTabSz="889000">
            <a:lnSpc>
              <a:spcPct val="90000"/>
            </a:lnSpc>
            <a:spcBef>
              <a:spcPct val="0"/>
            </a:spcBef>
            <a:spcAft>
              <a:spcPts val="0"/>
            </a:spcAft>
          </a:pPr>
          <a:r>
            <a:rPr lang="en-US" sz="2000" kern="1200" dirty="0" smtClean="0">
              <a:solidFill>
                <a:schemeClr val="tx1"/>
              </a:solidFill>
            </a:rPr>
            <a:t>4 Components</a:t>
          </a:r>
        </a:p>
      </dsp:txBody>
      <dsp:txXfrm>
        <a:off x="184826" y="2450850"/>
        <a:ext cx="1920930" cy="1479620"/>
      </dsp:txXfrm>
    </dsp:sp>
    <dsp:sp modelId="{061344A6-6C80-44A2-B90C-72F509CDF061}">
      <dsp:nvSpPr>
        <dsp:cNvPr id="0" name=""/>
        <dsp:cNvSpPr/>
      </dsp:nvSpPr>
      <dsp:spPr>
        <a:xfrm rot="17354022">
          <a:off x="1227797" y="1873050"/>
          <a:ext cx="2755809" cy="33234"/>
        </a:xfrm>
        <a:custGeom>
          <a:avLst/>
          <a:gdLst/>
          <a:ahLst/>
          <a:cxnLst/>
          <a:rect l="0" t="0" r="0" b="0"/>
          <a:pathLst>
            <a:path>
              <a:moveTo>
                <a:pt x="0" y="16617"/>
              </a:moveTo>
              <a:lnTo>
                <a:pt x="2755809" y="16617"/>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536806" y="1820772"/>
        <a:ext cx="137790" cy="137790"/>
      </dsp:txXfrm>
    </dsp:sp>
    <dsp:sp modelId="{379CE220-A5D7-4004-B20B-02DF9D1B6CE1}">
      <dsp:nvSpPr>
        <dsp:cNvPr id="0" name=""/>
        <dsp:cNvSpPr/>
      </dsp:nvSpPr>
      <dsp:spPr>
        <a:xfrm>
          <a:off x="3059613" y="93539"/>
          <a:ext cx="2545776" cy="990268"/>
        </a:xfrm>
        <a:prstGeom prst="roundRect">
          <a:avLst>
            <a:gd name="adj" fmla="val 10000"/>
          </a:avLst>
        </a:prstGeom>
        <a:solidFill>
          <a:schemeClr val="accent1">
            <a:lumMod val="75000"/>
          </a:schemeClr>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Content Mastery</a:t>
          </a:r>
          <a:endParaRPr lang="en-US" sz="2000" kern="1200" dirty="0">
            <a:solidFill>
              <a:schemeClr val="tx1"/>
            </a:solidFill>
          </a:endParaRPr>
        </a:p>
      </dsp:txBody>
      <dsp:txXfrm>
        <a:off x="3088617" y="122543"/>
        <a:ext cx="2487768" cy="932260"/>
      </dsp:txXfrm>
    </dsp:sp>
    <dsp:sp modelId="{E3B8CB2B-A221-404C-83AF-39DCDF42420A}">
      <dsp:nvSpPr>
        <dsp:cNvPr id="0" name=""/>
        <dsp:cNvSpPr/>
      </dsp:nvSpPr>
      <dsp:spPr>
        <a:xfrm rot="44269">
          <a:off x="5605355" y="577542"/>
          <a:ext cx="852091" cy="33234"/>
        </a:xfrm>
        <a:custGeom>
          <a:avLst/>
          <a:gdLst/>
          <a:ahLst/>
          <a:cxnLst/>
          <a:rect l="0" t="0" r="0" b="0"/>
          <a:pathLst>
            <a:path>
              <a:moveTo>
                <a:pt x="0" y="16617"/>
              </a:moveTo>
              <a:lnTo>
                <a:pt x="852091" y="1661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0098" y="572857"/>
        <a:ext cx="42604" cy="42604"/>
      </dsp:txXfrm>
    </dsp:sp>
    <dsp:sp modelId="{9419EF32-955E-406F-A537-81BE593ED972}">
      <dsp:nvSpPr>
        <dsp:cNvPr id="0" name=""/>
        <dsp:cNvSpPr/>
      </dsp:nvSpPr>
      <dsp:spPr>
        <a:xfrm>
          <a:off x="6457411" y="104511"/>
          <a:ext cx="5575429" cy="990268"/>
        </a:xfrm>
        <a:prstGeom prst="roundRect">
          <a:avLst>
            <a:gd name="adj" fmla="val 10000"/>
          </a:avLst>
        </a:prstGeom>
        <a:solidFill>
          <a:schemeClr val="lt1"/>
        </a:solidFill>
        <a:ln w="38100" cap="flat" cmpd="sng" algn="ctr">
          <a:solidFill>
            <a:schemeClr val="accent1">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430" tIns="11430" rIns="11430" bIns="11430" numCol="1" spcCol="1270" anchor="ctr" anchorCtr="0">
          <a:noAutofit/>
        </a:bodyPr>
        <a:lstStyle/>
        <a:p>
          <a:pPr marL="231775" lvl="0" indent="0" algn="ctr" defTabSz="800100">
            <a:lnSpc>
              <a:spcPct val="90000"/>
            </a:lnSpc>
            <a:spcBef>
              <a:spcPct val="0"/>
            </a:spcBef>
            <a:spcAft>
              <a:spcPct val="35000"/>
            </a:spcAft>
          </a:pPr>
          <a:r>
            <a:rPr lang="en-US" sz="1800" kern="1200" dirty="0" smtClean="0"/>
            <a:t>Are students achieving at the level necessary to be prepared for the next grade, college, or career?</a:t>
          </a:r>
          <a:endParaRPr lang="en-US" sz="1800" kern="1200" dirty="0"/>
        </a:p>
      </dsp:txBody>
      <dsp:txXfrm>
        <a:off x="6486415" y="133515"/>
        <a:ext cx="5517421" cy="932260"/>
      </dsp:txXfrm>
    </dsp:sp>
    <dsp:sp modelId="{CA33B3FC-E527-4520-BB77-90B828E05930}">
      <dsp:nvSpPr>
        <dsp:cNvPr id="0" name=""/>
        <dsp:cNvSpPr/>
      </dsp:nvSpPr>
      <dsp:spPr>
        <a:xfrm rot="18282439">
          <a:off x="1802160" y="2506579"/>
          <a:ext cx="1623860" cy="33234"/>
        </a:xfrm>
        <a:custGeom>
          <a:avLst/>
          <a:gdLst/>
          <a:ahLst/>
          <a:cxnLst/>
          <a:rect l="0" t="0" r="0" b="0"/>
          <a:pathLst>
            <a:path>
              <a:moveTo>
                <a:pt x="0" y="16617"/>
              </a:moveTo>
              <a:lnTo>
                <a:pt x="1623860" y="16617"/>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3493" y="2482600"/>
        <a:ext cx="81193" cy="81193"/>
      </dsp:txXfrm>
    </dsp:sp>
    <dsp:sp modelId="{E6B17CFB-88F0-4DBB-BC0D-0CF28C961E8A}">
      <dsp:nvSpPr>
        <dsp:cNvPr id="0" name=""/>
        <dsp:cNvSpPr/>
      </dsp:nvSpPr>
      <dsp:spPr>
        <a:xfrm>
          <a:off x="3076390" y="1360597"/>
          <a:ext cx="2545013" cy="990268"/>
        </a:xfrm>
        <a:prstGeom prst="roundRect">
          <a:avLst>
            <a:gd name="adj" fmla="val 10000"/>
          </a:avLst>
        </a:prstGeom>
        <a:solidFill>
          <a:srgbClr val="00B050"/>
        </a:solidFill>
        <a:ln>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Progress</a:t>
          </a:r>
        </a:p>
      </dsp:txBody>
      <dsp:txXfrm>
        <a:off x="3105394" y="1389601"/>
        <a:ext cx="2487005" cy="932260"/>
      </dsp:txXfrm>
    </dsp:sp>
    <dsp:sp modelId="{45ECF656-1ABA-433C-BAEC-01158E52FF82}">
      <dsp:nvSpPr>
        <dsp:cNvPr id="0" name=""/>
        <dsp:cNvSpPr/>
      </dsp:nvSpPr>
      <dsp:spPr>
        <a:xfrm rot="28421">
          <a:off x="5621388" y="1842761"/>
          <a:ext cx="882243" cy="33234"/>
        </a:xfrm>
        <a:custGeom>
          <a:avLst/>
          <a:gdLst/>
          <a:ahLst/>
          <a:cxnLst/>
          <a:rect l="0" t="0" r="0" b="0"/>
          <a:pathLst>
            <a:path>
              <a:moveTo>
                <a:pt x="0" y="16617"/>
              </a:moveTo>
              <a:lnTo>
                <a:pt x="882243" y="1661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40454" y="1837322"/>
        <a:ext cx="44112" cy="44112"/>
      </dsp:txXfrm>
    </dsp:sp>
    <dsp:sp modelId="{39DEA65D-3C68-485A-9AEE-E33058C70F43}">
      <dsp:nvSpPr>
        <dsp:cNvPr id="0" name=""/>
        <dsp:cNvSpPr/>
      </dsp:nvSpPr>
      <dsp:spPr>
        <a:xfrm>
          <a:off x="6503617" y="1367891"/>
          <a:ext cx="5577771" cy="990268"/>
        </a:xfrm>
        <a:prstGeom prst="roundRect">
          <a:avLst>
            <a:gd name="adj" fmla="val 10000"/>
          </a:avLst>
        </a:prstGeom>
        <a:solidFill>
          <a:schemeClr val="bg1"/>
        </a:solidFill>
        <a:ln w="38100">
          <a:solidFill>
            <a:srgbClr val="00B05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228600" lvl="0" indent="0" algn="ctr" defTabSz="800100">
            <a:lnSpc>
              <a:spcPct val="90000"/>
            </a:lnSpc>
            <a:spcBef>
              <a:spcPct val="0"/>
            </a:spcBef>
            <a:spcAft>
              <a:spcPct val="35000"/>
            </a:spcAft>
          </a:pPr>
          <a:r>
            <a:rPr lang="en-US" sz="1800" kern="1200" dirty="0" smtClean="0">
              <a:solidFill>
                <a:schemeClr val="tx1"/>
              </a:solidFill>
            </a:rPr>
            <a:t>How much growth are students demonstrating relative to academically-similar students?</a:t>
          </a:r>
          <a:endParaRPr lang="en-US" sz="1800" kern="1200" dirty="0">
            <a:solidFill>
              <a:schemeClr val="tx1"/>
            </a:solidFill>
          </a:endParaRPr>
        </a:p>
      </dsp:txBody>
      <dsp:txXfrm>
        <a:off x="6532621" y="1396895"/>
        <a:ext cx="5519763" cy="932260"/>
      </dsp:txXfrm>
    </dsp:sp>
    <dsp:sp modelId="{9B38839F-50B4-43FD-8426-358936388750}">
      <dsp:nvSpPr>
        <dsp:cNvPr id="0" name=""/>
        <dsp:cNvSpPr/>
      </dsp:nvSpPr>
      <dsp:spPr>
        <a:xfrm rot="309103">
          <a:off x="2150041" y="3212918"/>
          <a:ext cx="865854" cy="33234"/>
        </a:xfrm>
        <a:custGeom>
          <a:avLst/>
          <a:gdLst/>
          <a:ahLst/>
          <a:cxnLst/>
          <a:rect l="0" t="0" r="0" b="0"/>
          <a:pathLst>
            <a:path>
              <a:moveTo>
                <a:pt x="0" y="16617"/>
              </a:moveTo>
              <a:lnTo>
                <a:pt x="865854" y="16617"/>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1321" y="3207888"/>
        <a:ext cx="43292" cy="43292"/>
      </dsp:txXfrm>
    </dsp:sp>
    <dsp:sp modelId="{5BD4A3AC-7F5F-4027-BD6E-CE57C210EF15}">
      <dsp:nvSpPr>
        <dsp:cNvPr id="0" name=""/>
        <dsp:cNvSpPr/>
      </dsp:nvSpPr>
      <dsp:spPr>
        <a:xfrm>
          <a:off x="3014146" y="2773274"/>
          <a:ext cx="2545013" cy="990268"/>
        </a:xfrm>
        <a:prstGeom prst="roundRect">
          <a:avLst>
            <a:gd name="adj" fmla="val 10000"/>
          </a:avLst>
        </a:prstGeom>
        <a:solidFill>
          <a:srgbClr val="FF00FF"/>
        </a:solidFill>
        <a:ln>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Closing Gaps (Flags)</a:t>
          </a:r>
          <a:endParaRPr lang="en-US" sz="2000" kern="1200" dirty="0">
            <a:solidFill>
              <a:schemeClr val="tx1"/>
            </a:solidFill>
          </a:endParaRPr>
        </a:p>
      </dsp:txBody>
      <dsp:txXfrm>
        <a:off x="3043150" y="2802278"/>
        <a:ext cx="2487005" cy="932260"/>
      </dsp:txXfrm>
    </dsp:sp>
    <dsp:sp modelId="{0ADF8DF4-3B25-4000-90F3-CB9166ADBF8B}">
      <dsp:nvSpPr>
        <dsp:cNvPr id="0" name=""/>
        <dsp:cNvSpPr/>
      </dsp:nvSpPr>
      <dsp:spPr>
        <a:xfrm rot="31724">
          <a:off x="5559139" y="3256075"/>
          <a:ext cx="928331" cy="33234"/>
        </a:xfrm>
        <a:custGeom>
          <a:avLst/>
          <a:gdLst/>
          <a:ahLst/>
          <a:cxnLst/>
          <a:rect l="0" t="0" r="0" b="0"/>
          <a:pathLst>
            <a:path>
              <a:moveTo>
                <a:pt x="0" y="16617"/>
              </a:moveTo>
              <a:lnTo>
                <a:pt x="928331" y="1661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0097" y="3249484"/>
        <a:ext cx="46416" cy="46416"/>
      </dsp:txXfrm>
    </dsp:sp>
    <dsp:sp modelId="{8A0BE84E-4B12-495B-8DEE-BD076C1398FF}">
      <dsp:nvSpPr>
        <dsp:cNvPr id="0" name=""/>
        <dsp:cNvSpPr/>
      </dsp:nvSpPr>
      <dsp:spPr>
        <a:xfrm>
          <a:off x="6487451" y="2781841"/>
          <a:ext cx="5577771" cy="990268"/>
        </a:xfrm>
        <a:prstGeom prst="roundRect">
          <a:avLst>
            <a:gd name="adj" fmla="val 10000"/>
          </a:avLst>
        </a:prstGeom>
        <a:solidFill>
          <a:schemeClr val="bg1"/>
        </a:solidFill>
        <a:ln w="38100">
          <a:solidFill>
            <a:srgbClr val="7030A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Are all students and all student subgroups making improvements in achievement rates?</a:t>
          </a:r>
          <a:endParaRPr lang="en-US" sz="1800" kern="1200" dirty="0">
            <a:solidFill>
              <a:schemeClr val="tx1"/>
            </a:solidFill>
          </a:endParaRPr>
        </a:p>
      </dsp:txBody>
      <dsp:txXfrm>
        <a:off x="6516455" y="2810845"/>
        <a:ext cx="5519763" cy="932260"/>
      </dsp:txXfrm>
    </dsp:sp>
    <dsp:sp modelId="{BC305625-DB52-4569-A9B9-FFF7DFFD63B1}">
      <dsp:nvSpPr>
        <dsp:cNvPr id="0" name=""/>
        <dsp:cNvSpPr/>
      </dsp:nvSpPr>
      <dsp:spPr>
        <a:xfrm rot="3498108">
          <a:off x="1741839" y="3909041"/>
          <a:ext cx="1727723" cy="33234"/>
        </a:xfrm>
        <a:custGeom>
          <a:avLst/>
          <a:gdLst/>
          <a:ahLst/>
          <a:cxnLst/>
          <a:rect l="0" t="0" r="0" b="0"/>
          <a:pathLst>
            <a:path>
              <a:moveTo>
                <a:pt x="0" y="16617"/>
              </a:moveTo>
              <a:lnTo>
                <a:pt x="1727723" y="16617"/>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562508" y="3882465"/>
        <a:ext cx="86386" cy="86386"/>
      </dsp:txXfrm>
    </dsp:sp>
    <dsp:sp modelId="{AD00446C-CCC4-42CA-B0CC-EFAEFF0E4D8E}">
      <dsp:nvSpPr>
        <dsp:cNvPr id="0" name=""/>
        <dsp:cNvSpPr/>
      </dsp:nvSpPr>
      <dsp:spPr>
        <a:xfrm>
          <a:off x="3059613" y="4165521"/>
          <a:ext cx="2545013" cy="990268"/>
        </a:xfrm>
        <a:prstGeom prst="roundRect">
          <a:avLst>
            <a:gd name="adj" fmla="val 10000"/>
          </a:avLst>
        </a:prstGeom>
        <a:solidFill>
          <a:srgbClr val="FFC000"/>
        </a:solidFill>
        <a:ln>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Readiness</a:t>
          </a:r>
        </a:p>
      </dsp:txBody>
      <dsp:txXfrm>
        <a:off x="3088617" y="4194525"/>
        <a:ext cx="2487005" cy="932260"/>
      </dsp:txXfrm>
    </dsp:sp>
    <dsp:sp modelId="{548A23C4-F8A8-4714-A31E-2EEDB5D3EC1E}">
      <dsp:nvSpPr>
        <dsp:cNvPr id="0" name=""/>
        <dsp:cNvSpPr/>
      </dsp:nvSpPr>
      <dsp:spPr>
        <a:xfrm rot="21581611">
          <a:off x="5604620" y="4641677"/>
          <a:ext cx="882837" cy="33234"/>
        </a:xfrm>
        <a:custGeom>
          <a:avLst/>
          <a:gdLst/>
          <a:ahLst/>
          <a:cxnLst/>
          <a:rect l="0" t="0" r="0" b="0"/>
          <a:pathLst>
            <a:path>
              <a:moveTo>
                <a:pt x="0" y="16617"/>
              </a:moveTo>
              <a:lnTo>
                <a:pt x="882837" y="1661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23968" y="4636224"/>
        <a:ext cx="44141" cy="44141"/>
      </dsp:txXfrm>
    </dsp:sp>
    <dsp:sp modelId="{6F68995F-3A22-4D58-B136-B8100215575F}">
      <dsp:nvSpPr>
        <dsp:cNvPr id="0" name=""/>
        <dsp:cNvSpPr/>
      </dsp:nvSpPr>
      <dsp:spPr>
        <a:xfrm>
          <a:off x="6487451" y="4160799"/>
          <a:ext cx="5577771" cy="990268"/>
        </a:xfrm>
        <a:prstGeom prst="roundRect">
          <a:avLst>
            <a:gd name="adj" fmla="val 10000"/>
          </a:avLst>
        </a:prstGeom>
        <a:solidFill>
          <a:schemeClr val="bg1"/>
        </a:solidFill>
        <a:ln w="38100">
          <a:solidFill>
            <a:srgbClr val="FFC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pPr>
          <a:r>
            <a:rPr lang="en-US" sz="1800" kern="1200" dirty="0" smtClean="0">
              <a:solidFill>
                <a:schemeClr val="tx1"/>
              </a:solidFill>
            </a:rPr>
            <a:t>Are students participating in activities preparing them for and demonstrating readiness for the next level, college, or career?</a:t>
          </a:r>
          <a:endParaRPr lang="en-US" sz="1800" kern="1200" dirty="0">
            <a:solidFill>
              <a:schemeClr val="tx1"/>
            </a:solidFill>
          </a:endParaRPr>
        </a:p>
      </dsp:txBody>
      <dsp:txXfrm>
        <a:off x="6516455" y="4189803"/>
        <a:ext cx="5519763" cy="932260"/>
      </dsp:txXfrm>
    </dsp:sp>
    <dsp:sp modelId="{9097EAFB-3005-4698-A000-1C56F4E76A70}">
      <dsp:nvSpPr>
        <dsp:cNvPr id="0" name=""/>
        <dsp:cNvSpPr/>
      </dsp:nvSpPr>
      <dsp:spPr>
        <a:xfrm rot="4315122">
          <a:off x="1124558" y="4590017"/>
          <a:ext cx="2979062" cy="33234"/>
        </a:xfrm>
        <a:custGeom>
          <a:avLst/>
          <a:gdLst/>
          <a:ahLst/>
          <a:cxnLst/>
          <a:rect l="0" t="0" r="0" b="0"/>
          <a:pathLst>
            <a:path>
              <a:moveTo>
                <a:pt x="0" y="16617"/>
              </a:moveTo>
              <a:lnTo>
                <a:pt x="2979062" y="16617"/>
              </a:lnTo>
            </a:path>
          </a:pathLst>
        </a:custGeom>
        <a:noFill/>
        <a:ln w="3175" cap="flat" cmpd="sng" algn="ctr">
          <a:solidFill>
            <a:schemeClr val="accent6">
              <a:lumMod val="60000"/>
              <a:lumOff val="40000"/>
            </a:schemeClr>
          </a:solidFill>
          <a:prstDash val="sysDash"/>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2539613" y="4532158"/>
        <a:ext cx="148953" cy="148953"/>
      </dsp:txXfrm>
    </dsp:sp>
    <dsp:sp modelId="{CD3D03B2-0300-4208-86B9-CD390B7A1DBE}">
      <dsp:nvSpPr>
        <dsp:cNvPr id="0" name=""/>
        <dsp:cNvSpPr/>
      </dsp:nvSpPr>
      <dsp:spPr>
        <a:xfrm>
          <a:off x="3076390" y="5527474"/>
          <a:ext cx="2545013" cy="990268"/>
        </a:xfrm>
        <a:prstGeom prst="roundRect">
          <a:avLst>
            <a:gd name="adj" fmla="val 10000"/>
          </a:avLst>
        </a:prstGeom>
        <a:solidFill>
          <a:srgbClr val="C00000"/>
        </a:solidFill>
        <a:ln>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n-US" sz="2000" kern="1200" dirty="0" smtClean="0">
              <a:solidFill>
                <a:schemeClr val="tx1"/>
              </a:solidFill>
            </a:rPr>
            <a:t>Graduation Rate</a:t>
          </a:r>
        </a:p>
        <a:p>
          <a:pPr lvl="0" algn="ctr" defTabSz="889000">
            <a:lnSpc>
              <a:spcPct val="100000"/>
            </a:lnSpc>
            <a:spcBef>
              <a:spcPct val="0"/>
            </a:spcBef>
            <a:spcAft>
              <a:spcPts val="0"/>
            </a:spcAft>
          </a:pPr>
          <a:r>
            <a:rPr lang="en-US" sz="2000" kern="1200" dirty="0" smtClean="0">
              <a:solidFill>
                <a:schemeClr val="tx1"/>
              </a:solidFill>
            </a:rPr>
            <a:t>(HS only)</a:t>
          </a:r>
          <a:endParaRPr lang="en-US" sz="2000" kern="1200" dirty="0">
            <a:solidFill>
              <a:schemeClr val="tx1"/>
            </a:solidFill>
          </a:endParaRPr>
        </a:p>
      </dsp:txBody>
      <dsp:txXfrm>
        <a:off x="3105394" y="5556478"/>
        <a:ext cx="2487005" cy="932260"/>
      </dsp:txXfrm>
    </dsp:sp>
    <dsp:sp modelId="{11219BBA-A740-4150-A5F2-7F3C47B059C1}">
      <dsp:nvSpPr>
        <dsp:cNvPr id="0" name=""/>
        <dsp:cNvSpPr/>
      </dsp:nvSpPr>
      <dsp:spPr>
        <a:xfrm rot="21588145">
          <a:off x="5621400" y="6004470"/>
          <a:ext cx="882218" cy="33234"/>
        </a:xfrm>
        <a:custGeom>
          <a:avLst/>
          <a:gdLst/>
          <a:ahLst/>
          <a:cxnLst/>
          <a:rect l="0" t="0" r="0" b="0"/>
          <a:pathLst>
            <a:path>
              <a:moveTo>
                <a:pt x="0" y="16617"/>
              </a:moveTo>
              <a:lnTo>
                <a:pt x="882218" y="1661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40454" y="5999032"/>
        <a:ext cx="44110" cy="44110"/>
      </dsp:txXfrm>
    </dsp:sp>
    <dsp:sp modelId="{4926AA22-E712-4D18-8CB0-B19C9AF84650}">
      <dsp:nvSpPr>
        <dsp:cNvPr id="0" name=""/>
        <dsp:cNvSpPr/>
      </dsp:nvSpPr>
      <dsp:spPr>
        <a:xfrm>
          <a:off x="6503617" y="5524431"/>
          <a:ext cx="5577771" cy="990268"/>
        </a:xfrm>
        <a:prstGeom prst="roundRect">
          <a:avLst>
            <a:gd name="adj" fmla="val 10000"/>
          </a:avLst>
        </a:prstGeom>
        <a:solidFill>
          <a:schemeClr val="bg1"/>
        </a:solidFill>
        <a:ln w="38100">
          <a:solidFill>
            <a:srgbClr val="C00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Are students graduating from HS with a regular diploma in four or five years? Graduation Rate is included only in High School CCRPI. </a:t>
          </a:r>
          <a:endParaRPr lang="en-US" sz="1800" kern="1200" dirty="0">
            <a:solidFill>
              <a:schemeClr val="tx1"/>
            </a:solidFill>
          </a:endParaRPr>
        </a:p>
      </dsp:txBody>
      <dsp:txXfrm>
        <a:off x="6532621" y="5553435"/>
        <a:ext cx="5519763" cy="932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8FE73-C50B-4234-9E00-EAD3F356EC4A}">
      <dsp:nvSpPr>
        <dsp:cNvPr id="0" name=""/>
        <dsp:cNvSpPr/>
      </dsp:nvSpPr>
      <dsp:spPr>
        <a:xfrm>
          <a:off x="463868" y="3407965"/>
          <a:ext cx="2393865" cy="1628103"/>
        </a:xfrm>
        <a:prstGeom prst="roundRect">
          <a:avLst>
            <a:gd name="adj" fmla="val 10000"/>
          </a:avLst>
        </a:prstGeom>
        <a:solidFill>
          <a:schemeClr val="accent6">
            <a:lumMod val="60000"/>
            <a:lumOff val="40000"/>
          </a:schemeClr>
        </a:solidFill>
        <a:ln w="28575" cap="flat" cmpd="sng" algn="ctr">
          <a:solidFill>
            <a:schemeClr val="tx1"/>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Elementary/ Middle</a:t>
          </a:r>
        </a:p>
        <a:p>
          <a:pPr lvl="0" algn="ctr" defTabSz="889000">
            <a:lnSpc>
              <a:spcPct val="90000"/>
            </a:lnSpc>
            <a:spcBef>
              <a:spcPct val="0"/>
            </a:spcBef>
            <a:spcAft>
              <a:spcPts val="0"/>
            </a:spcAft>
          </a:pPr>
          <a:r>
            <a:rPr lang="en-US" sz="2000" kern="1200" dirty="0" smtClean="0">
              <a:solidFill>
                <a:schemeClr val="tx1"/>
              </a:solidFill>
            </a:rPr>
            <a:t>4 Components</a:t>
          </a:r>
        </a:p>
        <a:p>
          <a:pPr lvl="0" algn="ctr" defTabSz="889000">
            <a:lnSpc>
              <a:spcPct val="90000"/>
            </a:lnSpc>
            <a:spcBef>
              <a:spcPct val="0"/>
            </a:spcBef>
            <a:spcAft>
              <a:spcPts val="0"/>
            </a:spcAft>
          </a:pPr>
          <a:r>
            <a:rPr lang="en-US" sz="2000" u="none" kern="1200" dirty="0" smtClean="0">
              <a:solidFill>
                <a:schemeClr val="tx1"/>
              </a:solidFill>
            </a:rPr>
            <a:t>11 Indicators</a:t>
          </a:r>
        </a:p>
      </dsp:txBody>
      <dsp:txXfrm>
        <a:off x="511554" y="3455651"/>
        <a:ext cx="2298493" cy="1532731"/>
      </dsp:txXfrm>
    </dsp:sp>
    <dsp:sp modelId="{061344A6-6C80-44A2-B90C-72F509CDF061}">
      <dsp:nvSpPr>
        <dsp:cNvPr id="0" name=""/>
        <dsp:cNvSpPr/>
      </dsp:nvSpPr>
      <dsp:spPr>
        <a:xfrm rot="17150085">
          <a:off x="1805508" y="2815228"/>
          <a:ext cx="2894163" cy="29238"/>
        </a:xfrm>
        <a:custGeom>
          <a:avLst/>
          <a:gdLst/>
          <a:ahLst/>
          <a:cxnLst/>
          <a:rect l="0" t="0" r="0" b="0"/>
          <a:pathLst>
            <a:path>
              <a:moveTo>
                <a:pt x="0" y="14619"/>
              </a:moveTo>
              <a:lnTo>
                <a:pt x="2894163" y="14619"/>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3180236" y="2757493"/>
        <a:ext cx="144708" cy="144708"/>
      </dsp:txXfrm>
    </dsp:sp>
    <dsp:sp modelId="{379CE220-A5D7-4004-B20B-02DF9D1B6CE1}">
      <dsp:nvSpPr>
        <dsp:cNvPr id="0" name=""/>
        <dsp:cNvSpPr/>
      </dsp:nvSpPr>
      <dsp:spPr>
        <a:xfrm>
          <a:off x="3647446" y="972090"/>
          <a:ext cx="2393865" cy="931177"/>
        </a:xfrm>
        <a:prstGeom prst="roundRect">
          <a:avLst>
            <a:gd name="adj" fmla="val 10000"/>
          </a:avLst>
        </a:prstGeom>
        <a:solidFill>
          <a:schemeClr val="accent1">
            <a:lumMod val="75000"/>
          </a:schemeClr>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i="0" kern="1200" dirty="0" smtClean="0">
              <a:solidFill>
                <a:schemeClr val="tx1"/>
              </a:solidFill>
            </a:rPr>
            <a:t>Content </a:t>
          </a:r>
          <a:r>
            <a:rPr lang="en-US" sz="2400" kern="1200" dirty="0" smtClean="0">
              <a:solidFill>
                <a:schemeClr val="tx1"/>
              </a:solidFill>
            </a:rPr>
            <a:t>Mastery</a:t>
          </a:r>
        </a:p>
        <a:p>
          <a:pPr lvl="0" algn="ctr" defTabSz="1066800">
            <a:lnSpc>
              <a:spcPct val="90000"/>
            </a:lnSpc>
            <a:spcBef>
              <a:spcPct val="0"/>
            </a:spcBef>
            <a:spcAft>
              <a:spcPts val="0"/>
            </a:spcAft>
          </a:pPr>
          <a:r>
            <a:rPr lang="en-US" sz="2400" kern="1200" dirty="0" smtClean="0">
              <a:solidFill>
                <a:schemeClr val="tx1"/>
              </a:solidFill>
            </a:rPr>
            <a:t>30 pts</a:t>
          </a:r>
          <a:endParaRPr lang="en-US" sz="2400" kern="1200" dirty="0">
            <a:solidFill>
              <a:schemeClr val="tx1"/>
            </a:solidFill>
          </a:endParaRPr>
        </a:p>
      </dsp:txBody>
      <dsp:txXfrm>
        <a:off x="3674719" y="999363"/>
        <a:ext cx="2339319" cy="876631"/>
      </dsp:txXfrm>
    </dsp:sp>
    <dsp:sp modelId="{E3B8CB2B-A221-404C-83AF-39DCDF42420A}">
      <dsp:nvSpPr>
        <dsp:cNvPr id="0" name=""/>
        <dsp:cNvSpPr/>
      </dsp:nvSpPr>
      <dsp:spPr>
        <a:xfrm rot="95877">
          <a:off x="6041207" y="1430540"/>
          <a:ext cx="536530" cy="29238"/>
        </a:xfrm>
        <a:custGeom>
          <a:avLst/>
          <a:gdLst/>
          <a:ahLst/>
          <a:cxnLst/>
          <a:rect l="0" t="0" r="0" b="0"/>
          <a:pathLst>
            <a:path>
              <a:moveTo>
                <a:pt x="0" y="14619"/>
              </a:moveTo>
              <a:lnTo>
                <a:pt x="536530" y="14619"/>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96059" y="1431746"/>
        <a:ext cx="26826" cy="26826"/>
      </dsp:txXfrm>
    </dsp:sp>
    <dsp:sp modelId="{9419EF32-955E-406F-A537-81BE593ED972}">
      <dsp:nvSpPr>
        <dsp:cNvPr id="0" name=""/>
        <dsp:cNvSpPr/>
      </dsp:nvSpPr>
      <dsp:spPr>
        <a:xfrm>
          <a:off x="6577633" y="887072"/>
          <a:ext cx="5461628" cy="1131137"/>
        </a:xfrm>
        <a:prstGeom prst="roundRect">
          <a:avLst>
            <a:gd name="adj" fmla="val 10000"/>
          </a:avLst>
        </a:prstGeom>
        <a:solidFill>
          <a:schemeClr val="lt1"/>
        </a:solidFill>
        <a:ln w="38100" cap="flat" cmpd="sng" algn="ctr">
          <a:solidFill>
            <a:schemeClr val="accent1">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pPr>
          <a:r>
            <a:rPr lang="en-US" sz="1800" u="none" kern="1200" dirty="0" smtClean="0">
              <a:solidFill>
                <a:schemeClr val="tx1"/>
              </a:solidFill>
            </a:rPr>
            <a:t>1. </a:t>
          </a:r>
          <a:r>
            <a:rPr lang="en-US" sz="1800" kern="1200" dirty="0" smtClean="0"/>
            <a:t>ELA Achievement</a:t>
          </a:r>
        </a:p>
        <a:p>
          <a:pPr marL="0" lvl="0" indent="0" algn="ctr" defTabSz="800100">
            <a:lnSpc>
              <a:spcPct val="100000"/>
            </a:lnSpc>
            <a:spcBef>
              <a:spcPct val="0"/>
            </a:spcBef>
            <a:spcAft>
              <a:spcPts val="0"/>
            </a:spcAft>
          </a:pPr>
          <a:r>
            <a:rPr lang="en-US" sz="1800" u="none" kern="1200" dirty="0" smtClean="0">
              <a:solidFill>
                <a:schemeClr val="tx1"/>
              </a:solidFill>
            </a:rPr>
            <a:t>2. </a:t>
          </a:r>
          <a:r>
            <a:rPr lang="en-US" sz="1800" kern="1200" dirty="0" smtClean="0"/>
            <a:t>Math Achievement</a:t>
          </a:r>
        </a:p>
        <a:p>
          <a:pPr marL="0" lvl="0" indent="0" algn="ctr" defTabSz="800100">
            <a:lnSpc>
              <a:spcPct val="100000"/>
            </a:lnSpc>
            <a:spcBef>
              <a:spcPct val="0"/>
            </a:spcBef>
            <a:spcAft>
              <a:spcPts val="0"/>
            </a:spcAft>
          </a:pPr>
          <a:r>
            <a:rPr lang="en-US" sz="1800" u="none" kern="1200" dirty="0" smtClean="0">
              <a:solidFill>
                <a:schemeClr val="tx1"/>
              </a:solidFill>
            </a:rPr>
            <a:t>3. </a:t>
          </a:r>
          <a:r>
            <a:rPr lang="en-US" sz="1800" kern="1200" dirty="0" smtClean="0"/>
            <a:t>Science Achievement</a:t>
          </a:r>
        </a:p>
        <a:p>
          <a:pPr marL="0" lvl="0" indent="0" algn="ctr" defTabSz="800100">
            <a:lnSpc>
              <a:spcPct val="100000"/>
            </a:lnSpc>
            <a:spcBef>
              <a:spcPct val="0"/>
            </a:spcBef>
            <a:spcAft>
              <a:spcPts val="0"/>
            </a:spcAft>
          </a:pPr>
          <a:r>
            <a:rPr lang="en-US" sz="1800" u="none" kern="1200" dirty="0" smtClean="0">
              <a:solidFill>
                <a:schemeClr val="tx1"/>
              </a:solidFill>
            </a:rPr>
            <a:t>4. </a:t>
          </a:r>
          <a:r>
            <a:rPr lang="en-US" sz="1800" kern="1200" dirty="0" smtClean="0"/>
            <a:t>Social Studies Achievement</a:t>
          </a:r>
          <a:endParaRPr lang="en-US" sz="1800" kern="1200" dirty="0"/>
        </a:p>
      </dsp:txBody>
      <dsp:txXfrm>
        <a:off x="6610763" y="920202"/>
        <a:ext cx="5395368" cy="1064877"/>
      </dsp:txXfrm>
    </dsp:sp>
    <dsp:sp modelId="{CA33B3FC-E527-4520-BB77-90B828E05930}">
      <dsp:nvSpPr>
        <dsp:cNvPr id="0" name=""/>
        <dsp:cNvSpPr/>
      </dsp:nvSpPr>
      <dsp:spPr>
        <a:xfrm rot="17902414">
          <a:off x="2412985" y="3461715"/>
          <a:ext cx="1694985" cy="29238"/>
        </a:xfrm>
        <a:custGeom>
          <a:avLst/>
          <a:gdLst/>
          <a:ahLst/>
          <a:cxnLst/>
          <a:rect l="0" t="0" r="0" b="0"/>
          <a:pathLst>
            <a:path>
              <a:moveTo>
                <a:pt x="0" y="14619"/>
              </a:moveTo>
              <a:lnTo>
                <a:pt x="1694985" y="14619"/>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218103" y="3433960"/>
        <a:ext cx="84749" cy="84749"/>
      </dsp:txXfrm>
    </dsp:sp>
    <dsp:sp modelId="{E6B17CFB-88F0-4DBB-BC0D-0CF28C961E8A}">
      <dsp:nvSpPr>
        <dsp:cNvPr id="0" name=""/>
        <dsp:cNvSpPr/>
      </dsp:nvSpPr>
      <dsp:spPr>
        <a:xfrm>
          <a:off x="3663222" y="2265064"/>
          <a:ext cx="2393147" cy="931177"/>
        </a:xfrm>
        <a:prstGeom prst="roundRect">
          <a:avLst>
            <a:gd name="adj" fmla="val 10000"/>
          </a:avLst>
        </a:prstGeom>
        <a:solidFill>
          <a:srgbClr val="00B05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smtClean="0">
              <a:solidFill>
                <a:schemeClr val="tx1"/>
              </a:solidFill>
            </a:rPr>
            <a:t>Progress</a:t>
          </a:r>
        </a:p>
        <a:p>
          <a:pPr lvl="0" algn="ctr" defTabSz="1066800">
            <a:lnSpc>
              <a:spcPct val="90000"/>
            </a:lnSpc>
            <a:spcBef>
              <a:spcPct val="0"/>
            </a:spcBef>
            <a:spcAft>
              <a:spcPts val="0"/>
            </a:spcAft>
          </a:pPr>
          <a:r>
            <a:rPr lang="en-US" sz="2400" kern="1200" dirty="0" smtClean="0">
              <a:solidFill>
                <a:schemeClr val="tx1"/>
              </a:solidFill>
            </a:rPr>
            <a:t>35 pts</a:t>
          </a:r>
        </a:p>
      </dsp:txBody>
      <dsp:txXfrm>
        <a:off x="3690495" y="2292337"/>
        <a:ext cx="2338601" cy="876631"/>
      </dsp:txXfrm>
    </dsp:sp>
    <dsp:sp modelId="{45ECF656-1ABA-433C-BAEC-01158E52FF82}">
      <dsp:nvSpPr>
        <dsp:cNvPr id="0" name=""/>
        <dsp:cNvSpPr/>
      </dsp:nvSpPr>
      <dsp:spPr>
        <a:xfrm rot="41749">
          <a:off x="6056348" y="2719463"/>
          <a:ext cx="564754" cy="29238"/>
        </a:xfrm>
        <a:custGeom>
          <a:avLst/>
          <a:gdLst/>
          <a:ahLst/>
          <a:cxnLst/>
          <a:rect l="0" t="0" r="0" b="0"/>
          <a:pathLst>
            <a:path>
              <a:moveTo>
                <a:pt x="0" y="14619"/>
              </a:moveTo>
              <a:lnTo>
                <a:pt x="564754" y="14619"/>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24607" y="2719964"/>
        <a:ext cx="28237" cy="28237"/>
      </dsp:txXfrm>
    </dsp:sp>
    <dsp:sp modelId="{39DEA65D-3C68-485A-9AEE-E33058C70F43}">
      <dsp:nvSpPr>
        <dsp:cNvPr id="0" name=""/>
        <dsp:cNvSpPr/>
      </dsp:nvSpPr>
      <dsp:spPr>
        <a:xfrm>
          <a:off x="6621082" y="2271923"/>
          <a:ext cx="5459569" cy="931177"/>
        </a:xfrm>
        <a:prstGeom prst="roundRect">
          <a:avLst>
            <a:gd name="adj" fmla="val 10000"/>
          </a:avLst>
        </a:prstGeom>
        <a:solidFill>
          <a:schemeClr val="bg1"/>
        </a:solidFill>
        <a:ln w="38100">
          <a:solidFill>
            <a:srgbClr val="00B05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pPr>
          <a:r>
            <a:rPr lang="en-US" sz="1800" u="none" kern="1200" dirty="0" smtClean="0">
              <a:solidFill>
                <a:schemeClr val="tx1"/>
              </a:solidFill>
            </a:rPr>
            <a:t>5. </a:t>
          </a:r>
          <a:r>
            <a:rPr lang="en-US" sz="1800" kern="1200" dirty="0" smtClean="0">
              <a:solidFill>
                <a:schemeClr val="tx1"/>
              </a:solidFill>
            </a:rPr>
            <a:t>ELA Student Growth Percentile (SGP)</a:t>
          </a:r>
        </a:p>
        <a:p>
          <a:pPr marL="0" lvl="0" indent="0" algn="ctr" defTabSz="800100">
            <a:lnSpc>
              <a:spcPct val="100000"/>
            </a:lnSpc>
            <a:spcBef>
              <a:spcPct val="0"/>
            </a:spcBef>
            <a:spcAft>
              <a:spcPts val="0"/>
            </a:spcAft>
          </a:pPr>
          <a:r>
            <a:rPr lang="en-US" sz="1800" u="none" kern="1200" dirty="0" smtClean="0">
              <a:solidFill>
                <a:schemeClr val="tx1"/>
              </a:solidFill>
            </a:rPr>
            <a:t>6. </a:t>
          </a:r>
          <a:r>
            <a:rPr lang="en-US" sz="1800" kern="1200" dirty="0" smtClean="0">
              <a:solidFill>
                <a:schemeClr val="tx1"/>
              </a:solidFill>
            </a:rPr>
            <a:t>Math Student Growth Percentile (SGP)</a:t>
          </a:r>
        </a:p>
        <a:p>
          <a:pPr marL="0" lvl="0" indent="0" algn="ctr" defTabSz="800100">
            <a:lnSpc>
              <a:spcPct val="100000"/>
            </a:lnSpc>
            <a:spcBef>
              <a:spcPct val="0"/>
            </a:spcBef>
            <a:spcAft>
              <a:spcPts val="0"/>
            </a:spcAft>
          </a:pPr>
          <a:r>
            <a:rPr lang="en-US" sz="1800" u="none" kern="1200" dirty="0" smtClean="0">
              <a:solidFill>
                <a:schemeClr val="tx1"/>
              </a:solidFill>
            </a:rPr>
            <a:t>7</a:t>
          </a:r>
          <a:r>
            <a:rPr lang="en-US" sz="1800" kern="1200" dirty="0" smtClean="0">
              <a:solidFill>
                <a:schemeClr val="accent1">
                  <a:lumMod val="50000"/>
                </a:schemeClr>
              </a:solidFill>
            </a:rPr>
            <a:t>. </a:t>
          </a:r>
          <a:r>
            <a:rPr lang="en-US" sz="1800" kern="1200" dirty="0" smtClean="0">
              <a:solidFill>
                <a:schemeClr val="tx1"/>
              </a:solidFill>
            </a:rPr>
            <a:t>EL Students’ Progress on ACCESS Exam</a:t>
          </a:r>
          <a:endParaRPr lang="en-US" sz="1800" kern="1200" dirty="0">
            <a:solidFill>
              <a:schemeClr val="tx1"/>
            </a:solidFill>
          </a:endParaRPr>
        </a:p>
      </dsp:txBody>
      <dsp:txXfrm>
        <a:off x="6648355" y="2299196"/>
        <a:ext cx="5405023" cy="876631"/>
      </dsp:txXfrm>
    </dsp:sp>
    <dsp:sp modelId="{9B38839F-50B4-43FD-8426-358936388750}">
      <dsp:nvSpPr>
        <dsp:cNvPr id="0" name=""/>
        <dsp:cNvSpPr/>
      </dsp:nvSpPr>
      <dsp:spPr>
        <a:xfrm rot="20938076">
          <a:off x="2850702" y="4134583"/>
          <a:ext cx="761021" cy="29238"/>
        </a:xfrm>
        <a:custGeom>
          <a:avLst/>
          <a:gdLst/>
          <a:ahLst/>
          <a:cxnLst/>
          <a:rect l="0" t="0" r="0" b="0"/>
          <a:pathLst>
            <a:path>
              <a:moveTo>
                <a:pt x="0" y="14619"/>
              </a:moveTo>
              <a:lnTo>
                <a:pt x="761021" y="14619"/>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2187" y="4130177"/>
        <a:ext cx="38051" cy="38051"/>
      </dsp:txXfrm>
    </dsp:sp>
    <dsp:sp modelId="{5BD4A3AC-7F5F-4027-BD6E-CE57C210EF15}">
      <dsp:nvSpPr>
        <dsp:cNvPr id="0" name=""/>
        <dsp:cNvSpPr/>
      </dsp:nvSpPr>
      <dsp:spPr>
        <a:xfrm>
          <a:off x="3604692" y="3571552"/>
          <a:ext cx="2393147" cy="1009672"/>
        </a:xfrm>
        <a:prstGeom prst="roundRect">
          <a:avLst>
            <a:gd name="adj" fmla="val 10000"/>
          </a:avLst>
        </a:prstGeom>
        <a:solidFill>
          <a:srgbClr val="FF00FF"/>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smtClean="0">
              <a:solidFill>
                <a:schemeClr val="tx1"/>
              </a:solidFill>
            </a:rPr>
            <a:t>Closing Gaps (Flags)</a:t>
          </a:r>
        </a:p>
        <a:p>
          <a:pPr lvl="0" algn="ctr" defTabSz="1066800">
            <a:lnSpc>
              <a:spcPct val="90000"/>
            </a:lnSpc>
            <a:spcBef>
              <a:spcPct val="0"/>
            </a:spcBef>
            <a:spcAft>
              <a:spcPts val="0"/>
            </a:spcAft>
          </a:pPr>
          <a:r>
            <a:rPr lang="en-US" sz="2400" kern="1200" dirty="0" smtClean="0">
              <a:solidFill>
                <a:schemeClr val="tx1"/>
              </a:solidFill>
            </a:rPr>
            <a:t>15 pts</a:t>
          </a:r>
          <a:endParaRPr lang="en-US" sz="2400" kern="1200" dirty="0">
            <a:solidFill>
              <a:schemeClr val="tx1"/>
            </a:solidFill>
          </a:endParaRPr>
        </a:p>
      </dsp:txBody>
      <dsp:txXfrm>
        <a:off x="3634264" y="3601124"/>
        <a:ext cx="2334003" cy="950528"/>
      </dsp:txXfrm>
    </dsp:sp>
    <dsp:sp modelId="{0ADF8DF4-3B25-4000-90F3-CB9166ADBF8B}">
      <dsp:nvSpPr>
        <dsp:cNvPr id="0" name=""/>
        <dsp:cNvSpPr/>
      </dsp:nvSpPr>
      <dsp:spPr>
        <a:xfrm rot="19489">
          <a:off x="5997834" y="4063493"/>
          <a:ext cx="608051" cy="29238"/>
        </a:xfrm>
        <a:custGeom>
          <a:avLst/>
          <a:gdLst/>
          <a:ahLst/>
          <a:cxnLst/>
          <a:rect l="0" t="0" r="0" b="0"/>
          <a:pathLst>
            <a:path>
              <a:moveTo>
                <a:pt x="0" y="14619"/>
              </a:moveTo>
              <a:lnTo>
                <a:pt x="608051" y="14619"/>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86659" y="4062911"/>
        <a:ext cx="30402" cy="30402"/>
      </dsp:txXfrm>
    </dsp:sp>
    <dsp:sp modelId="{8A0BE84E-4B12-495B-8DEE-BD076C1398FF}">
      <dsp:nvSpPr>
        <dsp:cNvPr id="0" name=""/>
        <dsp:cNvSpPr/>
      </dsp:nvSpPr>
      <dsp:spPr>
        <a:xfrm>
          <a:off x="6605881" y="3614247"/>
          <a:ext cx="5448342" cy="931177"/>
        </a:xfrm>
        <a:prstGeom prst="roundRect">
          <a:avLst>
            <a:gd name="adj" fmla="val 10000"/>
          </a:avLst>
        </a:prstGeom>
        <a:solidFill>
          <a:schemeClr val="bg1"/>
        </a:solidFill>
        <a:ln w="38100">
          <a:solidFill>
            <a:srgbClr val="7030A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pPr>
          <a:r>
            <a:rPr lang="en-US" sz="1800" u="none" kern="1200" dirty="0" smtClean="0">
              <a:solidFill>
                <a:schemeClr val="tx1"/>
              </a:solidFill>
            </a:rPr>
            <a:t>8. </a:t>
          </a:r>
          <a:r>
            <a:rPr lang="en-US" sz="1800" kern="1200" dirty="0" smtClean="0">
              <a:solidFill>
                <a:schemeClr val="tx1"/>
              </a:solidFill>
            </a:rPr>
            <a:t>Extent to which ALL Students and Subgroups meet Improvement Targets</a:t>
          </a:r>
        </a:p>
        <a:p>
          <a:pPr marL="0" lvl="0" indent="0" algn="ctr" defTabSz="800100">
            <a:lnSpc>
              <a:spcPct val="90000"/>
            </a:lnSpc>
            <a:spcBef>
              <a:spcPct val="0"/>
            </a:spcBef>
            <a:spcAft>
              <a:spcPct val="35000"/>
            </a:spcAft>
          </a:pPr>
          <a:r>
            <a:rPr lang="en-US" sz="1800" kern="1200" dirty="0" smtClean="0">
              <a:solidFill>
                <a:schemeClr val="tx1"/>
              </a:solidFill>
            </a:rPr>
            <a:t>(3% Improvement on School’s 2017 Achievement Scores)</a:t>
          </a:r>
          <a:endParaRPr lang="en-US" sz="1800" kern="1200" dirty="0">
            <a:solidFill>
              <a:schemeClr val="tx1"/>
            </a:solidFill>
          </a:endParaRPr>
        </a:p>
      </dsp:txBody>
      <dsp:txXfrm>
        <a:off x="6633154" y="3641520"/>
        <a:ext cx="5393796" cy="876631"/>
      </dsp:txXfrm>
    </dsp:sp>
    <dsp:sp modelId="{BC305625-DB52-4569-A9B9-FFF7DFFD63B1}">
      <dsp:nvSpPr>
        <dsp:cNvPr id="0" name=""/>
        <dsp:cNvSpPr/>
      </dsp:nvSpPr>
      <dsp:spPr>
        <a:xfrm rot="3497673">
          <a:off x="2501274" y="4846587"/>
          <a:ext cx="1502632" cy="29238"/>
        </a:xfrm>
        <a:custGeom>
          <a:avLst/>
          <a:gdLst/>
          <a:ahLst/>
          <a:cxnLst/>
          <a:rect l="0" t="0" r="0" b="0"/>
          <a:pathLst>
            <a:path>
              <a:moveTo>
                <a:pt x="0" y="14619"/>
              </a:moveTo>
              <a:lnTo>
                <a:pt x="1502632" y="14619"/>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5024" y="4823641"/>
        <a:ext cx="75131" cy="75131"/>
      </dsp:txXfrm>
    </dsp:sp>
    <dsp:sp modelId="{AD00446C-CCC4-42CA-B0CC-EFAEFF0E4D8E}">
      <dsp:nvSpPr>
        <dsp:cNvPr id="0" name=""/>
        <dsp:cNvSpPr/>
      </dsp:nvSpPr>
      <dsp:spPr>
        <a:xfrm>
          <a:off x="3647446" y="5034809"/>
          <a:ext cx="2393147" cy="931177"/>
        </a:xfrm>
        <a:prstGeom prst="roundRect">
          <a:avLst>
            <a:gd name="adj" fmla="val 10000"/>
          </a:avLst>
        </a:prstGeom>
        <a:solidFill>
          <a:srgbClr val="FFC00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smtClean="0">
              <a:solidFill>
                <a:schemeClr val="tx1"/>
              </a:solidFill>
            </a:rPr>
            <a:t>Readiness</a:t>
          </a:r>
        </a:p>
        <a:p>
          <a:pPr lvl="0" algn="ctr" defTabSz="1066800">
            <a:lnSpc>
              <a:spcPct val="90000"/>
            </a:lnSpc>
            <a:spcBef>
              <a:spcPct val="0"/>
            </a:spcBef>
            <a:spcAft>
              <a:spcPts val="0"/>
            </a:spcAft>
          </a:pPr>
          <a:r>
            <a:rPr lang="en-US" sz="2400" kern="1200" dirty="0" smtClean="0">
              <a:solidFill>
                <a:schemeClr val="tx1"/>
              </a:solidFill>
            </a:rPr>
            <a:t>20 pts</a:t>
          </a:r>
        </a:p>
      </dsp:txBody>
      <dsp:txXfrm>
        <a:off x="3674719" y="5062082"/>
        <a:ext cx="2338601" cy="876631"/>
      </dsp:txXfrm>
    </dsp:sp>
    <dsp:sp modelId="{548A23C4-F8A8-4714-A31E-2EEDB5D3EC1E}">
      <dsp:nvSpPr>
        <dsp:cNvPr id="0" name=""/>
        <dsp:cNvSpPr/>
      </dsp:nvSpPr>
      <dsp:spPr>
        <a:xfrm rot="74744">
          <a:off x="6040527" y="5491924"/>
          <a:ext cx="565421" cy="29238"/>
        </a:xfrm>
        <a:custGeom>
          <a:avLst/>
          <a:gdLst/>
          <a:ahLst/>
          <a:cxnLst/>
          <a:rect l="0" t="0" r="0" b="0"/>
          <a:pathLst>
            <a:path>
              <a:moveTo>
                <a:pt x="0" y="14619"/>
              </a:moveTo>
              <a:lnTo>
                <a:pt x="565421" y="14619"/>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09102" y="5492408"/>
        <a:ext cx="28271" cy="28271"/>
      </dsp:txXfrm>
    </dsp:sp>
    <dsp:sp modelId="{6F68995F-3A22-4D58-B136-B8100215575F}">
      <dsp:nvSpPr>
        <dsp:cNvPr id="0" name=""/>
        <dsp:cNvSpPr/>
      </dsp:nvSpPr>
      <dsp:spPr>
        <a:xfrm>
          <a:off x="6605881" y="4888478"/>
          <a:ext cx="5431585" cy="1248424"/>
        </a:xfrm>
        <a:prstGeom prst="roundRect">
          <a:avLst>
            <a:gd name="adj" fmla="val 10000"/>
          </a:avLst>
        </a:prstGeom>
        <a:solidFill>
          <a:schemeClr val="bg1"/>
        </a:solidFill>
        <a:ln w="38100">
          <a:solidFill>
            <a:srgbClr val="FFC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pPr>
          <a:r>
            <a:rPr lang="en-US" sz="1800" u="none" kern="1200" dirty="0" smtClean="0">
              <a:solidFill>
                <a:schemeClr val="tx1"/>
              </a:solidFill>
            </a:rPr>
            <a:t>9. </a:t>
          </a:r>
          <a:r>
            <a:rPr lang="en-US" sz="1800" kern="1200" dirty="0" smtClean="0">
              <a:solidFill>
                <a:schemeClr val="tx1"/>
              </a:solidFill>
            </a:rPr>
            <a:t>Literacy – Lexile</a:t>
          </a:r>
        </a:p>
        <a:p>
          <a:pPr marL="0" lvl="0" indent="0" algn="ctr" defTabSz="800100">
            <a:lnSpc>
              <a:spcPct val="100000"/>
            </a:lnSpc>
            <a:spcBef>
              <a:spcPct val="0"/>
            </a:spcBef>
            <a:spcAft>
              <a:spcPts val="0"/>
            </a:spcAft>
          </a:pPr>
          <a:r>
            <a:rPr lang="en-US" sz="1800" kern="1200" dirty="0" smtClean="0">
              <a:solidFill>
                <a:schemeClr val="tx1"/>
              </a:solidFill>
            </a:rPr>
            <a:t>10. Student Attendance - &lt;10% of enrolled days</a:t>
          </a:r>
        </a:p>
        <a:p>
          <a:pPr marL="0" lvl="0" indent="0" algn="ctr" defTabSz="800100">
            <a:lnSpc>
              <a:spcPct val="100000"/>
            </a:lnSpc>
            <a:spcBef>
              <a:spcPct val="0"/>
            </a:spcBef>
            <a:spcAft>
              <a:spcPts val="0"/>
            </a:spcAft>
          </a:pPr>
          <a:r>
            <a:rPr lang="en-US" sz="1800" kern="1200" dirty="0" smtClean="0">
              <a:solidFill>
                <a:schemeClr val="tx1"/>
              </a:solidFill>
            </a:rPr>
            <a:t>11</a:t>
          </a:r>
          <a:r>
            <a:rPr lang="en-US" sz="1800" kern="1200" dirty="0" smtClean="0">
              <a:solidFill>
                <a:schemeClr val="accent1">
                  <a:lumMod val="50000"/>
                </a:schemeClr>
              </a:solidFill>
            </a:rPr>
            <a:t>. </a:t>
          </a:r>
          <a:r>
            <a:rPr lang="en-US" sz="1800" kern="1200" dirty="0" smtClean="0">
              <a:solidFill>
                <a:schemeClr val="tx1"/>
              </a:solidFill>
            </a:rPr>
            <a:t>Beyond the Core Elem (Fine Arts/World Lang)</a:t>
          </a:r>
        </a:p>
        <a:p>
          <a:pPr marL="0" lvl="0" indent="0" algn="ctr" defTabSz="800100">
            <a:lnSpc>
              <a:spcPct val="100000"/>
            </a:lnSpc>
            <a:spcBef>
              <a:spcPct val="0"/>
            </a:spcBef>
            <a:spcAft>
              <a:spcPts val="0"/>
            </a:spcAft>
          </a:pPr>
          <a:r>
            <a:rPr lang="en-US" sz="1800" kern="1200" dirty="0" smtClean="0">
              <a:solidFill>
                <a:schemeClr val="tx1"/>
              </a:solidFill>
            </a:rPr>
            <a:t>Beyond the Core Middle (FA/WL/PE/Health/Career Exp) </a:t>
          </a:r>
          <a:endParaRPr lang="en-US" sz="1800" kern="1200" dirty="0">
            <a:solidFill>
              <a:schemeClr val="tx1"/>
            </a:solidFill>
          </a:endParaRPr>
        </a:p>
      </dsp:txBody>
      <dsp:txXfrm>
        <a:off x="6642446" y="4925043"/>
        <a:ext cx="5358455" cy="1175294"/>
      </dsp:txXfrm>
    </dsp:sp>
    <dsp:sp modelId="{C6B01D1F-F286-4E56-9557-A6B58B89C95D}">
      <dsp:nvSpPr>
        <dsp:cNvPr id="0" name=""/>
        <dsp:cNvSpPr/>
      </dsp:nvSpPr>
      <dsp:spPr>
        <a:xfrm>
          <a:off x="3655561" y="6254773"/>
          <a:ext cx="2393147" cy="931177"/>
        </a:xfrm>
        <a:prstGeom prst="roundRect">
          <a:avLst>
            <a:gd name="adj" fmla="val 10000"/>
          </a:avLst>
        </a:prstGeom>
        <a:solidFill>
          <a:srgbClr val="C0000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US" sz="2400" kern="1200" dirty="0" smtClean="0">
              <a:solidFill>
                <a:schemeClr val="tx1"/>
              </a:solidFill>
            </a:rPr>
            <a:t>Graduation Rate</a:t>
          </a:r>
        </a:p>
        <a:p>
          <a:pPr lvl="0" algn="ctr" defTabSz="1066800">
            <a:lnSpc>
              <a:spcPct val="100000"/>
            </a:lnSpc>
            <a:spcBef>
              <a:spcPct val="0"/>
            </a:spcBef>
            <a:spcAft>
              <a:spcPts val="0"/>
            </a:spcAft>
          </a:pPr>
          <a:r>
            <a:rPr lang="en-US" sz="2400" kern="1200" dirty="0" smtClean="0">
              <a:solidFill>
                <a:schemeClr val="tx1"/>
              </a:solidFill>
            </a:rPr>
            <a:t>(HS only)</a:t>
          </a:r>
          <a:endParaRPr lang="en-US" sz="2400" kern="1200" dirty="0">
            <a:solidFill>
              <a:schemeClr val="tx1"/>
            </a:solidFill>
          </a:endParaRPr>
        </a:p>
      </dsp:txBody>
      <dsp:txXfrm>
        <a:off x="3682834" y="6282046"/>
        <a:ext cx="2338601" cy="876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8FE73-C50B-4234-9E00-EAD3F356EC4A}">
      <dsp:nvSpPr>
        <dsp:cNvPr id="0" name=""/>
        <dsp:cNvSpPr/>
      </dsp:nvSpPr>
      <dsp:spPr>
        <a:xfrm>
          <a:off x="895130" y="2811259"/>
          <a:ext cx="1849941" cy="1202464"/>
        </a:xfrm>
        <a:prstGeom prst="roundRect">
          <a:avLst>
            <a:gd name="adj" fmla="val 10000"/>
          </a:avLst>
        </a:prstGeom>
        <a:solidFill>
          <a:schemeClr val="accent6">
            <a:lumMod val="60000"/>
            <a:lumOff val="40000"/>
          </a:schemeClr>
        </a:solidFill>
        <a:ln w="28575" cap="flat" cmpd="sng" algn="ctr">
          <a:solidFill>
            <a:schemeClr val="tx1"/>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Elementary /Middle</a:t>
          </a:r>
        </a:p>
        <a:p>
          <a:pPr lvl="0" algn="ctr" defTabSz="889000">
            <a:lnSpc>
              <a:spcPct val="90000"/>
            </a:lnSpc>
            <a:spcBef>
              <a:spcPct val="0"/>
            </a:spcBef>
            <a:spcAft>
              <a:spcPts val="0"/>
            </a:spcAft>
          </a:pPr>
          <a:r>
            <a:rPr lang="en-US" sz="2000" kern="1200" dirty="0" smtClean="0">
              <a:solidFill>
                <a:schemeClr val="tx1"/>
              </a:solidFill>
            </a:rPr>
            <a:t>4 Components</a:t>
          </a:r>
        </a:p>
        <a:p>
          <a:pPr lvl="0" algn="ctr" defTabSz="889000">
            <a:lnSpc>
              <a:spcPct val="90000"/>
            </a:lnSpc>
            <a:spcBef>
              <a:spcPct val="0"/>
            </a:spcBef>
            <a:spcAft>
              <a:spcPts val="0"/>
            </a:spcAft>
          </a:pPr>
          <a:r>
            <a:rPr lang="en-US" sz="2000" u="none" kern="1200" dirty="0" smtClean="0">
              <a:solidFill>
                <a:schemeClr val="tx1"/>
              </a:solidFill>
            </a:rPr>
            <a:t>11 Indicators</a:t>
          </a:r>
        </a:p>
      </dsp:txBody>
      <dsp:txXfrm>
        <a:off x="930349" y="2846478"/>
        <a:ext cx="1779503" cy="1132026"/>
      </dsp:txXfrm>
    </dsp:sp>
    <dsp:sp modelId="{061344A6-6C80-44A2-B90C-72F509CDF061}">
      <dsp:nvSpPr>
        <dsp:cNvPr id="0" name=""/>
        <dsp:cNvSpPr/>
      </dsp:nvSpPr>
      <dsp:spPr>
        <a:xfrm rot="18427248">
          <a:off x="2258537" y="2422548"/>
          <a:ext cx="2454130" cy="23048"/>
        </a:xfrm>
        <a:custGeom>
          <a:avLst/>
          <a:gdLst/>
          <a:ahLst/>
          <a:cxnLst/>
          <a:rect l="0" t="0" r="0" b="0"/>
          <a:pathLst>
            <a:path>
              <a:moveTo>
                <a:pt x="0" y="11524"/>
              </a:moveTo>
              <a:lnTo>
                <a:pt x="2454130"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424249" y="2372719"/>
        <a:ext cx="122706" cy="122706"/>
      </dsp:txXfrm>
    </dsp:sp>
    <dsp:sp modelId="{379CE220-A5D7-4004-B20B-02DF9D1B6CE1}">
      <dsp:nvSpPr>
        <dsp:cNvPr id="0" name=""/>
        <dsp:cNvSpPr/>
      </dsp:nvSpPr>
      <dsp:spPr>
        <a:xfrm>
          <a:off x="4226134" y="945908"/>
          <a:ext cx="1765565" cy="1019490"/>
        </a:xfrm>
        <a:prstGeom prst="roundRect">
          <a:avLst>
            <a:gd name="adj" fmla="val 10000"/>
          </a:avLst>
        </a:prstGeom>
        <a:solidFill>
          <a:schemeClr val="accent1">
            <a:lumMod val="75000"/>
          </a:schemeClr>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i="0" kern="1200" dirty="0" smtClean="0">
              <a:solidFill>
                <a:schemeClr val="tx1"/>
              </a:solidFill>
            </a:rPr>
            <a:t>Content </a:t>
          </a:r>
          <a:r>
            <a:rPr lang="en-US" sz="2000" kern="1200" dirty="0" smtClean="0">
              <a:solidFill>
                <a:schemeClr val="tx1"/>
              </a:solidFill>
            </a:rPr>
            <a:t>Mastery</a:t>
          </a:r>
        </a:p>
        <a:p>
          <a:pPr lvl="0" algn="ctr" defTabSz="889000">
            <a:lnSpc>
              <a:spcPct val="90000"/>
            </a:lnSpc>
            <a:spcBef>
              <a:spcPct val="0"/>
            </a:spcBef>
            <a:spcAft>
              <a:spcPts val="0"/>
            </a:spcAft>
          </a:pPr>
          <a:r>
            <a:rPr lang="en-US" sz="1600" kern="1200" dirty="0" smtClean="0">
              <a:solidFill>
                <a:schemeClr val="tx1"/>
              </a:solidFill>
            </a:rPr>
            <a:t>30 pts             (30/30=100)*</a:t>
          </a:r>
          <a:endParaRPr lang="en-US" sz="1600" kern="1200" dirty="0">
            <a:solidFill>
              <a:schemeClr val="tx1"/>
            </a:solidFill>
          </a:endParaRPr>
        </a:p>
      </dsp:txBody>
      <dsp:txXfrm>
        <a:off x="4255994" y="975768"/>
        <a:ext cx="1705845" cy="959770"/>
      </dsp:txXfrm>
    </dsp:sp>
    <dsp:sp modelId="{E3B8CB2B-A221-404C-83AF-39DCDF42420A}">
      <dsp:nvSpPr>
        <dsp:cNvPr id="0" name=""/>
        <dsp:cNvSpPr/>
      </dsp:nvSpPr>
      <dsp:spPr>
        <a:xfrm rot="21575392">
          <a:off x="5991691" y="1442054"/>
          <a:ext cx="579632" cy="23048"/>
        </a:xfrm>
        <a:custGeom>
          <a:avLst/>
          <a:gdLst/>
          <a:ahLst/>
          <a:cxnLst/>
          <a:rect l="0" t="0" r="0" b="0"/>
          <a:pathLst>
            <a:path>
              <a:moveTo>
                <a:pt x="0" y="11524"/>
              </a:moveTo>
              <a:lnTo>
                <a:pt x="579632"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67017" y="1439088"/>
        <a:ext cx="28981" cy="28981"/>
      </dsp:txXfrm>
    </dsp:sp>
    <dsp:sp modelId="{9419EF32-955E-406F-A537-81BE593ED972}">
      <dsp:nvSpPr>
        <dsp:cNvPr id="0" name=""/>
        <dsp:cNvSpPr/>
      </dsp:nvSpPr>
      <dsp:spPr>
        <a:xfrm>
          <a:off x="6571316" y="1022878"/>
          <a:ext cx="1714504" cy="857252"/>
        </a:xfrm>
        <a:prstGeom prst="roundRect">
          <a:avLst>
            <a:gd name="adj" fmla="val 10000"/>
          </a:avLst>
        </a:prstGeom>
        <a:solidFill>
          <a:schemeClr val="lt1"/>
        </a:solidFill>
        <a:ln w="38100" cap="flat" cmpd="sng" algn="ctr">
          <a:solidFill>
            <a:schemeClr val="accent1">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pPr>
          <a:r>
            <a:rPr lang="en-US" sz="2400" u="none" kern="1200" dirty="0" smtClean="0">
              <a:solidFill>
                <a:schemeClr val="tx1"/>
              </a:solidFill>
            </a:rPr>
            <a:t>24.96/30  =</a:t>
          </a:r>
          <a:endParaRPr lang="en-US" sz="2400" kern="1200" dirty="0"/>
        </a:p>
      </dsp:txBody>
      <dsp:txXfrm>
        <a:off x="6596424" y="1047986"/>
        <a:ext cx="1664288" cy="807036"/>
      </dsp:txXfrm>
    </dsp:sp>
    <dsp:sp modelId="{CA33B3FC-E527-4520-BB77-90B828E05930}">
      <dsp:nvSpPr>
        <dsp:cNvPr id="0" name=""/>
        <dsp:cNvSpPr/>
      </dsp:nvSpPr>
      <dsp:spPr>
        <a:xfrm rot="19960008">
          <a:off x="2653669" y="3025065"/>
          <a:ext cx="1637331" cy="23048"/>
        </a:xfrm>
        <a:custGeom>
          <a:avLst/>
          <a:gdLst/>
          <a:ahLst/>
          <a:cxnLst/>
          <a:rect l="0" t="0" r="0" b="0"/>
          <a:pathLst>
            <a:path>
              <a:moveTo>
                <a:pt x="0" y="11524"/>
              </a:moveTo>
              <a:lnTo>
                <a:pt x="1637331"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1401" y="2995656"/>
        <a:ext cx="81866" cy="81866"/>
      </dsp:txXfrm>
    </dsp:sp>
    <dsp:sp modelId="{E6B17CFB-88F0-4DBB-BC0D-0CF28C961E8A}">
      <dsp:nvSpPr>
        <dsp:cNvPr id="0" name=""/>
        <dsp:cNvSpPr/>
      </dsp:nvSpPr>
      <dsp:spPr>
        <a:xfrm>
          <a:off x="4199597" y="2150942"/>
          <a:ext cx="1765035" cy="1019490"/>
        </a:xfrm>
        <a:prstGeom prst="roundRect">
          <a:avLst>
            <a:gd name="adj" fmla="val 10000"/>
          </a:avLst>
        </a:prstGeom>
        <a:solidFill>
          <a:srgbClr val="00B05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35 pts         (35/35=100)*</a:t>
          </a:r>
        </a:p>
      </dsp:txBody>
      <dsp:txXfrm>
        <a:off x="4229457" y="2180802"/>
        <a:ext cx="1705315" cy="959770"/>
      </dsp:txXfrm>
    </dsp:sp>
    <dsp:sp modelId="{45ECF656-1ABA-433C-BAEC-01158E52FF82}">
      <dsp:nvSpPr>
        <dsp:cNvPr id="0" name=""/>
        <dsp:cNvSpPr/>
      </dsp:nvSpPr>
      <dsp:spPr>
        <a:xfrm rot="21545663">
          <a:off x="5964593" y="2644166"/>
          <a:ext cx="632257" cy="23048"/>
        </a:xfrm>
        <a:custGeom>
          <a:avLst/>
          <a:gdLst/>
          <a:ahLst/>
          <a:cxnLst/>
          <a:rect l="0" t="0" r="0" b="0"/>
          <a:pathLst>
            <a:path>
              <a:moveTo>
                <a:pt x="0" y="11524"/>
              </a:moveTo>
              <a:lnTo>
                <a:pt x="632257"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64915" y="2639884"/>
        <a:ext cx="31612" cy="31612"/>
      </dsp:txXfrm>
    </dsp:sp>
    <dsp:sp modelId="{39DEA65D-3C68-485A-9AEE-E33058C70F43}">
      <dsp:nvSpPr>
        <dsp:cNvPr id="0" name=""/>
        <dsp:cNvSpPr/>
      </dsp:nvSpPr>
      <dsp:spPr>
        <a:xfrm>
          <a:off x="6596811" y="2222067"/>
          <a:ext cx="1714504" cy="857252"/>
        </a:xfrm>
        <a:prstGeom prst="roundRect">
          <a:avLst>
            <a:gd name="adj" fmla="val 10000"/>
          </a:avLst>
        </a:prstGeom>
        <a:solidFill>
          <a:schemeClr val="bg1"/>
        </a:solidFill>
        <a:ln w="38100">
          <a:solidFill>
            <a:srgbClr val="00B05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pPr>
          <a:r>
            <a:rPr lang="en-US" sz="2400" kern="1200" dirty="0" smtClean="0">
              <a:solidFill>
                <a:schemeClr val="tx1"/>
              </a:solidFill>
            </a:rPr>
            <a:t>30.98/35 =</a:t>
          </a:r>
          <a:endParaRPr lang="en-US" sz="2400" kern="1200" dirty="0">
            <a:solidFill>
              <a:schemeClr val="tx1"/>
            </a:solidFill>
          </a:endParaRPr>
        </a:p>
      </dsp:txBody>
      <dsp:txXfrm>
        <a:off x="6621919" y="2247175"/>
        <a:ext cx="1664288" cy="807036"/>
      </dsp:txXfrm>
    </dsp:sp>
    <dsp:sp modelId="{9B38839F-50B4-43FD-8426-358936388750}">
      <dsp:nvSpPr>
        <dsp:cNvPr id="0" name=""/>
        <dsp:cNvSpPr/>
      </dsp:nvSpPr>
      <dsp:spPr>
        <a:xfrm rot="974751">
          <a:off x="2714667" y="3613991"/>
          <a:ext cx="1522909" cy="23048"/>
        </a:xfrm>
        <a:custGeom>
          <a:avLst/>
          <a:gdLst/>
          <a:ahLst/>
          <a:cxnLst/>
          <a:rect l="0" t="0" r="0" b="0"/>
          <a:pathLst>
            <a:path>
              <a:moveTo>
                <a:pt x="0" y="11524"/>
              </a:moveTo>
              <a:lnTo>
                <a:pt x="1522909"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8049" y="3587442"/>
        <a:ext cx="76145" cy="76145"/>
      </dsp:txXfrm>
    </dsp:sp>
    <dsp:sp modelId="{5BD4A3AC-7F5F-4027-BD6E-CE57C210EF15}">
      <dsp:nvSpPr>
        <dsp:cNvPr id="0" name=""/>
        <dsp:cNvSpPr/>
      </dsp:nvSpPr>
      <dsp:spPr>
        <a:xfrm>
          <a:off x="4207171" y="3328794"/>
          <a:ext cx="1765035" cy="1019490"/>
        </a:xfrm>
        <a:prstGeom prst="roundRect">
          <a:avLst>
            <a:gd name="adj" fmla="val 10000"/>
          </a:avLst>
        </a:prstGeom>
        <a:solidFill>
          <a:srgbClr val="FF00FF"/>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15 pts         (15/15=100)*</a:t>
          </a:r>
          <a:endParaRPr lang="en-US" sz="1600" kern="1200" dirty="0">
            <a:solidFill>
              <a:schemeClr val="tx1"/>
            </a:solidFill>
          </a:endParaRPr>
        </a:p>
      </dsp:txBody>
      <dsp:txXfrm>
        <a:off x="4237031" y="3358654"/>
        <a:ext cx="1705315" cy="959770"/>
      </dsp:txXfrm>
    </dsp:sp>
    <dsp:sp modelId="{0ADF8DF4-3B25-4000-90F3-CB9166ADBF8B}">
      <dsp:nvSpPr>
        <dsp:cNvPr id="0" name=""/>
        <dsp:cNvSpPr/>
      </dsp:nvSpPr>
      <dsp:spPr>
        <a:xfrm rot="21579141">
          <a:off x="5972201" y="3825016"/>
          <a:ext cx="659062" cy="23048"/>
        </a:xfrm>
        <a:custGeom>
          <a:avLst/>
          <a:gdLst/>
          <a:ahLst/>
          <a:cxnLst/>
          <a:rect l="0" t="0" r="0" b="0"/>
          <a:pathLst>
            <a:path>
              <a:moveTo>
                <a:pt x="0" y="11524"/>
              </a:moveTo>
              <a:lnTo>
                <a:pt x="659062"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85255" y="3820063"/>
        <a:ext cx="32953" cy="32953"/>
      </dsp:txXfrm>
    </dsp:sp>
    <dsp:sp modelId="{8A0BE84E-4B12-495B-8DEE-BD076C1398FF}">
      <dsp:nvSpPr>
        <dsp:cNvPr id="0" name=""/>
        <dsp:cNvSpPr/>
      </dsp:nvSpPr>
      <dsp:spPr>
        <a:xfrm>
          <a:off x="6631257" y="3405914"/>
          <a:ext cx="1714504" cy="857252"/>
        </a:xfrm>
        <a:prstGeom prst="roundRect">
          <a:avLst>
            <a:gd name="adj" fmla="val 10000"/>
          </a:avLst>
        </a:prstGeom>
        <a:solidFill>
          <a:schemeClr val="bg1"/>
        </a:solidFill>
        <a:ln w="38100">
          <a:solidFill>
            <a:srgbClr val="7030A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pPr>
          <a:r>
            <a:rPr lang="en-US" sz="2400" kern="1200" dirty="0" smtClean="0">
              <a:solidFill>
                <a:schemeClr val="tx1"/>
              </a:solidFill>
            </a:rPr>
            <a:t>10.19/15 </a:t>
          </a:r>
          <a:r>
            <a:rPr lang="en-US" sz="1800" kern="1200" dirty="0" smtClean="0">
              <a:solidFill>
                <a:schemeClr val="tx1"/>
              </a:solidFill>
            </a:rPr>
            <a:t>=</a:t>
          </a:r>
          <a:endParaRPr lang="en-US" sz="1800" kern="1200" dirty="0">
            <a:solidFill>
              <a:schemeClr val="tx1"/>
            </a:solidFill>
          </a:endParaRPr>
        </a:p>
      </dsp:txBody>
      <dsp:txXfrm>
        <a:off x="6656365" y="3431022"/>
        <a:ext cx="1664288" cy="807036"/>
      </dsp:txXfrm>
    </dsp:sp>
    <dsp:sp modelId="{BC305625-DB52-4569-A9B9-FFF7DFFD63B1}">
      <dsp:nvSpPr>
        <dsp:cNvPr id="0" name=""/>
        <dsp:cNvSpPr/>
      </dsp:nvSpPr>
      <dsp:spPr>
        <a:xfrm rot="2882894">
          <a:off x="2377830" y="4224872"/>
          <a:ext cx="2215669" cy="23048"/>
        </a:xfrm>
        <a:custGeom>
          <a:avLst/>
          <a:gdLst/>
          <a:ahLst/>
          <a:cxnLst/>
          <a:rect l="0" t="0" r="0" b="0"/>
          <a:pathLst>
            <a:path>
              <a:moveTo>
                <a:pt x="0" y="11524"/>
              </a:moveTo>
              <a:lnTo>
                <a:pt x="2215669"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430273" y="4181005"/>
        <a:ext cx="110783" cy="110783"/>
      </dsp:txXfrm>
    </dsp:sp>
    <dsp:sp modelId="{AD00446C-CCC4-42CA-B0CC-EFAEFF0E4D8E}">
      <dsp:nvSpPr>
        <dsp:cNvPr id="0" name=""/>
        <dsp:cNvSpPr/>
      </dsp:nvSpPr>
      <dsp:spPr>
        <a:xfrm>
          <a:off x="4226257" y="4550557"/>
          <a:ext cx="1765035" cy="1019490"/>
        </a:xfrm>
        <a:prstGeom prst="roundRect">
          <a:avLst>
            <a:gd name="adj" fmla="val 10000"/>
          </a:avLst>
        </a:prstGeom>
        <a:solidFill>
          <a:srgbClr val="FFC00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20 pts</a:t>
          </a:r>
        </a:p>
        <a:p>
          <a:pPr lvl="0" algn="ctr" defTabSz="889000">
            <a:lnSpc>
              <a:spcPct val="90000"/>
            </a:lnSpc>
            <a:spcBef>
              <a:spcPct val="0"/>
            </a:spcBef>
            <a:spcAft>
              <a:spcPts val="0"/>
            </a:spcAft>
          </a:pPr>
          <a:r>
            <a:rPr lang="en-US" sz="1600" kern="1200" dirty="0" smtClean="0">
              <a:solidFill>
                <a:schemeClr val="tx1"/>
              </a:solidFill>
            </a:rPr>
            <a:t>(20/20= 100)*</a:t>
          </a:r>
        </a:p>
      </dsp:txBody>
      <dsp:txXfrm>
        <a:off x="4256117" y="4580417"/>
        <a:ext cx="1705315" cy="959770"/>
      </dsp:txXfrm>
    </dsp:sp>
    <dsp:sp modelId="{548A23C4-F8A8-4714-A31E-2EEDB5D3EC1E}">
      <dsp:nvSpPr>
        <dsp:cNvPr id="0" name=""/>
        <dsp:cNvSpPr/>
      </dsp:nvSpPr>
      <dsp:spPr>
        <a:xfrm rot="21581259">
          <a:off x="5991288" y="5046941"/>
          <a:ext cx="673661" cy="23048"/>
        </a:xfrm>
        <a:custGeom>
          <a:avLst/>
          <a:gdLst/>
          <a:ahLst/>
          <a:cxnLst/>
          <a:rect l="0" t="0" r="0" b="0"/>
          <a:pathLst>
            <a:path>
              <a:moveTo>
                <a:pt x="0" y="11524"/>
              </a:moveTo>
              <a:lnTo>
                <a:pt x="673661"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1277" y="5041624"/>
        <a:ext cx="33683" cy="33683"/>
      </dsp:txXfrm>
    </dsp:sp>
    <dsp:sp modelId="{6F68995F-3A22-4D58-B136-B8100215575F}">
      <dsp:nvSpPr>
        <dsp:cNvPr id="0" name=""/>
        <dsp:cNvSpPr/>
      </dsp:nvSpPr>
      <dsp:spPr>
        <a:xfrm>
          <a:off x="6664944" y="4628003"/>
          <a:ext cx="1714504" cy="857252"/>
        </a:xfrm>
        <a:prstGeom prst="roundRect">
          <a:avLst>
            <a:gd name="adj" fmla="val 10000"/>
          </a:avLst>
        </a:prstGeom>
        <a:solidFill>
          <a:schemeClr val="bg1"/>
        </a:solidFill>
        <a:ln w="38100">
          <a:solidFill>
            <a:srgbClr val="FFC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pPr>
          <a:r>
            <a:rPr lang="en-US" sz="2400" kern="1200" dirty="0" smtClean="0">
              <a:solidFill>
                <a:schemeClr val="tx1"/>
              </a:solidFill>
            </a:rPr>
            <a:t>16.98/20 </a:t>
          </a:r>
          <a:r>
            <a:rPr lang="en-US" sz="1800" kern="1200" dirty="0" smtClean="0">
              <a:solidFill>
                <a:schemeClr val="tx1"/>
              </a:solidFill>
            </a:rPr>
            <a:t>=</a:t>
          </a:r>
          <a:endParaRPr lang="en-US" sz="1800" kern="1200" dirty="0">
            <a:solidFill>
              <a:schemeClr val="tx1"/>
            </a:solidFill>
          </a:endParaRPr>
        </a:p>
      </dsp:txBody>
      <dsp:txXfrm>
        <a:off x="6690052" y="4653111"/>
        <a:ext cx="1664288" cy="807036"/>
      </dsp:txXfrm>
    </dsp:sp>
    <dsp:sp modelId="{118D8ADC-7258-40C1-9E83-3314219CAEBE}">
      <dsp:nvSpPr>
        <dsp:cNvPr id="0" name=""/>
        <dsp:cNvSpPr/>
      </dsp:nvSpPr>
      <dsp:spPr>
        <a:xfrm>
          <a:off x="8585632" y="1017956"/>
          <a:ext cx="1755642" cy="877821"/>
        </a:xfrm>
        <a:prstGeom prst="roundRect">
          <a:avLst>
            <a:gd name="adj" fmla="val 10000"/>
          </a:avLst>
        </a:prstGeom>
        <a:solidFill>
          <a:schemeClr val="lt1"/>
        </a:solidFill>
        <a:ln w="38100" cap="flat" cmpd="sng" algn="ctr">
          <a:solidFill>
            <a:schemeClr val="accent1">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u="none" kern="1200" dirty="0" smtClean="0">
              <a:solidFill>
                <a:schemeClr val="tx1"/>
              </a:solidFill>
            </a:rPr>
            <a:t>83.2*</a:t>
          </a:r>
          <a:endParaRPr lang="en-US" sz="2800" kern="1200" dirty="0"/>
        </a:p>
      </dsp:txBody>
      <dsp:txXfrm>
        <a:off x="8611342" y="1043666"/>
        <a:ext cx="1704222" cy="826401"/>
      </dsp:txXfrm>
    </dsp:sp>
    <dsp:sp modelId="{94A19C74-6038-4AA4-9196-66B0FAFC0289}">
      <dsp:nvSpPr>
        <dsp:cNvPr id="0" name=""/>
        <dsp:cNvSpPr/>
      </dsp:nvSpPr>
      <dsp:spPr>
        <a:xfrm>
          <a:off x="8585632" y="2226247"/>
          <a:ext cx="1752305" cy="876152"/>
        </a:xfrm>
        <a:prstGeom prst="roundRect">
          <a:avLst>
            <a:gd name="adj" fmla="val 10000"/>
          </a:avLst>
        </a:prstGeom>
        <a:solidFill>
          <a:schemeClr val="bg1"/>
        </a:solidFill>
        <a:ln w="38100">
          <a:solidFill>
            <a:srgbClr val="00B05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88.5*</a:t>
          </a:r>
          <a:endParaRPr lang="en-US" sz="2800" kern="1200" dirty="0">
            <a:solidFill>
              <a:schemeClr val="tx1"/>
            </a:solidFill>
          </a:endParaRPr>
        </a:p>
      </dsp:txBody>
      <dsp:txXfrm>
        <a:off x="8611294" y="2251909"/>
        <a:ext cx="1700981" cy="824828"/>
      </dsp:txXfrm>
    </dsp:sp>
    <dsp:sp modelId="{01EB1915-F0C8-4CF2-A738-64D5331CF64D}">
      <dsp:nvSpPr>
        <dsp:cNvPr id="0" name=""/>
        <dsp:cNvSpPr/>
      </dsp:nvSpPr>
      <dsp:spPr>
        <a:xfrm>
          <a:off x="8585632" y="3414305"/>
          <a:ext cx="1765741" cy="882870"/>
        </a:xfrm>
        <a:prstGeom prst="roundRect">
          <a:avLst>
            <a:gd name="adj" fmla="val 10000"/>
          </a:avLst>
        </a:prstGeom>
        <a:solidFill>
          <a:schemeClr val="bg1"/>
        </a:solidFill>
        <a:ln w="38100">
          <a:solidFill>
            <a:srgbClr val="7030A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67.9*</a:t>
          </a:r>
          <a:endParaRPr lang="en-US" sz="2800" kern="1200" dirty="0">
            <a:solidFill>
              <a:schemeClr val="tx1"/>
            </a:solidFill>
          </a:endParaRPr>
        </a:p>
      </dsp:txBody>
      <dsp:txXfrm>
        <a:off x="8611490" y="3440163"/>
        <a:ext cx="1714025" cy="831154"/>
      </dsp:txXfrm>
    </dsp:sp>
    <dsp:sp modelId="{465AD100-1D71-45FC-AEEA-E5A72BE8DD5E}">
      <dsp:nvSpPr>
        <dsp:cNvPr id="0" name=""/>
        <dsp:cNvSpPr/>
      </dsp:nvSpPr>
      <dsp:spPr>
        <a:xfrm>
          <a:off x="8585632" y="4585210"/>
          <a:ext cx="1755642" cy="877821"/>
        </a:xfrm>
        <a:prstGeom prst="roundRect">
          <a:avLst>
            <a:gd name="adj" fmla="val 10000"/>
          </a:avLst>
        </a:prstGeom>
        <a:solidFill>
          <a:schemeClr val="bg1"/>
        </a:solidFill>
        <a:ln w="38100">
          <a:solidFill>
            <a:srgbClr val="FFC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chemeClr val="tx1"/>
              </a:solidFill>
            </a:rPr>
            <a:t>84.9*</a:t>
          </a:r>
          <a:endParaRPr lang="en-US" sz="2800" kern="1200" dirty="0">
            <a:solidFill>
              <a:schemeClr val="tx1"/>
            </a:solidFill>
          </a:endParaRPr>
        </a:p>
      </dsp:txBody>
      <dsp:txXfrm>
        <a:off x="8611342" y="4610920"/>
        <a:ext cx="1704222" cy="8264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0F0A6FB-44D7-4852-AE92-92B33D494417}" type="datetimeFigureOut">
              <a:rPr lang="en-US"/>
              <a:t>9/9/2019</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F7A7A23-0249-498D-95B3-93F16DE736CF}" type="slidenum">
              <a:rPr/>
              <a:t>‹#›</a:t>
            </a:fld>
            <a:endParaRPr dirty="0"/>
          </a:p>
        </p:txBody>
      </p:sp>
    </p:spTree>
    <p:extLst>
      <p:ext uri="{BB962C8B-B14F-4D97-AF65-F5344CB8AC3E}">
        <p14:creationId xmlns:p14="http://schemas.microsoft.com/office/powerpoint/2010/main" val="2089953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3F662A-7DEF-46D3-A63B-3DEDA708C724}" type="datetimeFigureOut">
              <a:rPr lang="en-US"/>
              <a:t>9/9/2019</a:t>
            </a:fld>
            <a:endParaRPr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EAE350-FCB4-48CA-9F3A-68918BFFC91B}" type="slidenum">
              <a:rPr/>
              <a:t>‹#›</a:t>
            </a:fld>
            <a:endParaRPr dirty="0"/>
          </a:p>
        </p:txBody>
      </p:sp>
    </p:spTree>
    <p:extLst>
      <p:ext uri="{BB962C8B-B14F-4D97-AF65-F5344CB8AC3E}">
        <p14:creationId xmlns:p14="http://schemas.microsoft.com/office/powerpoint/2010/main" val="6377543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xfrm>
            <a:off x="688975" y="715963"/>
            <a:ext cx="5634038"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xfrm>
            <a:off x="392772" y="4003637"/>
            <a:ext cx="6226564" cy="36973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u="none" baseline="0" dirty="0" smtClean="0"/>
          </a:p>
        </p:txBody>
      </p:sp>
      <p:sp>
        <p:nvSpPr>
          <p:cNvPr id="4" name="Slide Number Placeholder 3"/>
          <p:cNvSpPr>
            <a:spLocks noGrp="1"/>
          </p:cNvSpPr>
          <p:nvPr>
            <p:ph type="sldNum" sz="quarter" idx="5"/>
          </p:nvPr>
        </p:nvSpPr>
        <p:spPr>
          <a:xfrm>
            <a:off x="4024252" y="8930333"/>
            <a:ext cx="3078627" cy="471130"/>
          </a:xfrm>
        </p:spPr>
        <p:txBody>
          <a:bodyPr/>
          <a:lstStyle/>
          <a:p>
            <a:pPr>
              <a:defRPr/>
            </a:pPr>
            <a:fld id="{38630D82-4FC2-4D0A-B997-F13F113BE5E6}"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47291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14</a:t>
            </a:fld>
            <a:endParaRPr lang="en-US" dirty="0"/>
          </a:p>
        </p:txBody>
      </p:sp>
    </p:spTree>
    <p:extLst>
      <p:ext uri="{BB962C8B-B14F-4D97-AF65-F5344CB8AC3E}">
        <p14:creationId xmlns:p14="http://schemas.microsoft.com/office/powerpoint/2010/main" val="132052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15</a:t>
            </a:fld>
            <a:endParaRPr lang="en-US" dirty="0"/>
          </a:p>
        </p:txBody>
      </p:sp>
    </p:spTree>
    <p:extLst>
      <p:ext uri="{BB962C8B-B14F-4D97-AF65-F5344CB8AC3E}">
        <p14:creationId xmlns:p14="http://schemas.microsoft.com/office/powerpoint/2010/main" val="41526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17</a:t>
            </a:fld>
            <a:endParaRPr lang="en-US" dirty="0"/>
          </a:p>
        </p:txBody>
      </p:sp>
    </p:spTree>
    <p:extLst>
      <p:ext uri="{BB962C8B-B14F-4D97-AF65-F5344CB8AC3E}">
        <p14:creationId xmlns:p14="http://schemas.microsoft.com/office/powerpoint/2010/main" val="130462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18</a:t>
            </a:fld>
            <a:endParaRPr lang="en-US" dirty="0"/>
          </a:p>
        </p:txBody>
      </p:sp>
    </p:spTree>
    <p:extLst>
      <p:ext uri="{BB962C8B-B14F-4D97-AF65-F5344CB8AC3E}">
        <p14:creationId xmlns:p14="http://schemas.microsoft.com/office/powerpoint/2010/main" val="422529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21</a:t>
            </a:fld>
            <a:endParaRPr lang="en-US" dirty="0"/>
          </a:p>
        </p:txBody>
      </p:sp>
    </p:spTree>
    <p:extLst>
      <p:ext uri="{BB962C8B-B14F-4D97-AF65-F5344CB8AC3E}">
        <p14:creationId xmlns:p14="http://schemas.microsoft.com/office/powerpoint/2010/main" val="29900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22</a:t>
            </a:fld>
            <a:endParaRPr lang="en-US" dirty="0"/>
          </a:p>
        </p:txBody>
      </p:sp>
    </p:spTree>
    <p:extLst>
      <p:ext uri="{BB962C8B-B14F-4D97-AF65-F5344CB8AC3E}">
        <p14:creationId xmlns:p14="http://schemas.microsoft.com/office/powerpoint/2010/main" val="327506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23</a:t>
            </a:fld>
            <a:endParaRPr lang="en-US" dirty="0"/>
          </a:p>
        </p:txBody>
      </p:sp>
    </p:spTree>
    <p:extLst>
      <p:ext uri="{BB962C8B-B14F-4D97-AF65-F5344CB8AC3E}">
        <p14:creationId xmlns:p14="http://schemas.microsoft.com/office/powerpoint/2010/main" val="345926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24</a:t>
            </a:fld>
            <a:endParaRPr lang="en-US" dirty="0"/>
          </a:p>
        </p:txBody>
      </p:sp>
    </p:spTree>
    <p:extLst>
      <p:ext uri="{BB962C8B-B14F-4D97-AF65-F5344CB8AC3E}">
        <p14:creationId xmlns:p14="http://schemas.microsoft.com/office/powerpoint/2010/main" val="3686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xfrm>
            <a:off x="688975" y="715963"/>
            <a:ext cx="5634038"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xfrm>
            <a:off x="392772" y="4003637"/>
            <a:ext cx="6226564" cy="36973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u="none" baseline="0" dirty="0" smtClean="0"/>
          </a:p>
        </p:txBody>
      </p:sp>
      <p:sp>
        <p:nvSpPr>
          <p:cNvPr id="4" name="Slide Number Placeholder 3"/>
          <p:cNvSpPr>
            <a:spLocks noGrp="1"/>
          </p:cNvSpPr>
          <p:nvPr>
            <p:ph type="sldNum" sz="quarter" idx="5"/>
          </p:nvPr>
        </p:nvSpPr>
        <p:spPr>
          <a:xfrm>
            <a:off x="4024252" y="8930333"/>
            <a:ext cx="3078627" cy="471130"/>
          </a:xfrm>
        </p:spPr>
        <p:txBody>
          <a:bodyPr/>
          <a:lstStyle/>
          <a:p>
            <a:pPr>
              <a:defRPr/>
            </a:pPr>
            <a:fld id="{38630D82-4FC2-4D0A-B997-F13F113BE5E6}"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84658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a:t>2</a:t>
            </a:fld>
            <a:endParaRPr lang="en-US" dirty="0"/>
          </a:p>
        </p:txBody>
      </p:sp>
    </p:spTree>
    <p:extLst>
      <p:ext uri="{BB962C8B-B14F-4D97-AF65-F5344CB8AC3E}">
        <p14:creationId xmlns:p14="http://schemas.microsoft.com/office/powerpoint/2010/main" val="87936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a:t>3</a:t>
            </a:fld>
            <a:endParaRPr lang="en-US" dirty="0"/>
          </a:p>
        </p:txBody>
      </p:sp>
    </p:spTree>
    <p:extLst>
      <p:ext uri="{BB962C8B-B14F-4D97-AF65-F5344CB8AC3E}">
        <p14:creationId xmlns:p14="http://schemas.microsoft.com/office/powerpoint/2010/main" val="163441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a:t>4</a:t>
            </a:fld>
            <a:endParaRPr lang="en-US" dirty="0"/>
          </a:p>
        </p:txBody>
      </p:sp>
    </p:spTree>
    <p:extLst>
      <p:ext uri="{BB962C8B-B14F-4D97-AF65-F5344CB8AC3E}">
        <p14:creationId xmlns:p14="http://schemas.microsoft.com/office/powerpoint/2010/main" val="65923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495628" y="4518287"/>
            <a:ext cx="5958682" cy="4225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3">
              <a:defRPr>
                <a:solidFill>
                  <a:schemeClr val="tx1"/>
                </a:solidFill>
                <a:latin typeface="Arial" panose="020B0604020202020204" pitchFamily="34" charset="0"/>
                <a:cs typeface="Arial" panose="020B0604020202020204" pitchFamily="34" charset="0"/>
              </a:defRPr>
            </a:lvl1pPr>
            <a:lvl2pPr marL="745331" indent="-286666" defTabSz="936443">
              <a:defRPr>
                <a:solidFill>
                  <a:schemeClr val="tx1"/>
                </a:solidFill>
                <a:latin typeface="Arial" panose="020B0604020202020204" pitchFamily="34" charset="0"/>
                <a:cs typeface="Arial" panose="020B0604020202020204" pitchFamily="34" charset="0"/>
              </a:defRPr>
            </a:lvl2pPr>
            <a:lvl3pPr marL="1146664" indent="-229333" defTabSz="936443">
              <a:defRPr>
                <a:solidFill>
                  <a:schemeClr val="tx1"/>
                </a:solidFill>
                <a:latin typeface="Arial" panose="020B0604020202020204" pitchFamily="34" charset="0"/>
                <a:cs typeface="Arial" panose="020B0604020202020204" pitchFamily="34" charset="0"/>
              </a:defRPr>
            </a:lvl3pPr>
            <a:lvl4pPr marL="1605330" indent="-229333" defTabSz="936443">
              <a:defRPr>
                <a:solidFill>
                  <a:schemeClr val="tx1"/>
                </a:solidFill>
                <a:latin typeface="Arial" panose="020B0604020202020204" pitchFamily="34" charset="0"/>
                <a:cs typeface="Arial" panose="020B0604020202020204" pitchFamily="34" charset="0"/>
              </a:defRPr>
            </a:lvl4pPr>
            <a:lvl5pPr marL="2063995" indent="-229333" defTabSz="936443">
              <a:defRPr>
                <a:solidFill>
                  <a:schemeClr val="tx1"/>
                </a:solidFill>
                <a:latin typeface="Arial" panose="020B0604020202020204" pitchFamily="34" charset="0"/>
                <a:cs typeface="Arial" panose="020B0604020202020204" pitchFamily="34" charset="0"/>
              </a:defRPr>
            </a:lvl5pPr>
            <a:lvl6pPr marL="2522661" indent="-229333" defTabSz="9364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1326" indent="-229333" defTabSz="9364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9992" indent="-229333" defTabSz="9364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8657" indent="-229333" defTabSz="9364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586A1F-9FE0-4EA5-9A9A-1950D2B4CF44}" type="slidenum">
              <a:rPr lang="en-US" altLang="en-US" sz="1100">
                <a:solidFill>
                  <a:srgbClr val="000000"/>
                </a:solidFill>
                <a:latin typeface="Times" panose="02020603050405020304" pitchFamily="18" charset="0"/>
              </a:rPr>
              <a:pPr/>
              <a:t>5</a:t>
            </a:fld>
            <a:endParaRPr lang="en-US" altLang="en-US" sz="1100" dirty="0">
              <a:solidFill>
                <a:srgbClr val="000000"/>
              </a:solidFill>
              <a:latin typeface="Times" panose="02020603050405020304" pitchFamily="18" charset="0"/>
            </a:endParaRPr>
          </a:p>
        </p:txBody>
      </p:sp>
    </p:spTree>
    <p:extLst>
      <p:ext uri="{BB962C8B-B14F-4D97-AF65-F5344CB8AC3E}">
        <p14:creationId xmlns:p14="http://schemas.microsoft.com/office/powerpoint/2010/main" val="59377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B0814CE3-AAD4-437B-BFBD-0D39D984BA9E}" type="slidenum">
              <a:rPr lang="en-US" smtClean="0"/>
              <a:t>6</a:t>
            </a:fld>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a:t>6</a:t>
            </a:fld>
            <a:endParaRPr lang="en-US" dirty="0"/>
          </a:p>
        </p:txBody>
      </p:sp>
    </p:spTree>
    <p:extLst>
      <p:ext uri="{BB962C8B-B14F-4D97-AF65-F5344CB8AC3E}">
        <p14:creationId xmlns:p14="http://schemas.microsoft.com/office/powerpoint/2010/main" val="380368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7</a:t>
            </a:fld>
            <a:endParaRPr lang="en-US" dirty="0"/>
          </a:p>
        </p:txBody>
      </p:sp>
    </p:spTree>
    <p:extLst>
      <p:ext uri="{BB962C8B-B14F-4D97-AF65-F5344CB8AC3E}">
        <p14:creationId xmlns:p14="http://schemas.microsoft.com/office/powerpoint/2010/main" val="279914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9</a:t>
            </a:fld>
            <a:endParaRPr lang="en-US" dirty="0"/>
          </a:p>
        </p:txBody>
      </p:sp>
    </p:spTree>
    <p:extLst>
      <p:ext uri="{BB962C8B-B14F-4D97-AF65-F5344CB8AC3E}">
        <p14:creationId xmlns:p14="http://schemas.microsoft.com/office/powerpoint/2010/main" val="191296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13</a:t>
            </a:fld>
            <a:endParaRPr lang="en-US" dirty="0"/>
          </a:p>
        </p:txBody>
      </p:sp>
    </p:spTree>
    <p:extLst>
      <p:ext uri="{BB962C8B-B14F-4D97-AF65-F5344CB8AC3E}">
        <p14:creationId xmlns:p14="http://schemas.microsoft.com/office/powerpoint/2010/main" val="246702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
        <p:nvSpPr>
          <p:cNvPr id="4" name="Date Placeholder 3"/>
          <p:cNvSpPr>
            <a:spLocks noGrp="1"/>
          </p:cNvSpPr>
          <p:nvPr>
            <p:ph type="dt" sz="half" idx="10"/>
          </p:nvPr>
        </p:nvSpPr>
        <p:spPr/>
        <p:txBody>
          <a:bodyPr/>
          <a:lstStyle/>
          <a:p>
            <a:fld id="{4A561ED7-727E-4EE8-981A-CB786257F7C8}" type="datetime1">
              <a:rPr lang="en-US" smtClean="0"/>
              <a:t>9/9/2019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2942361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B13C510B-55A8-43B7-BD7A-4AF349C7C602}" type="datetime1">
              <a:rPr lang="en-US" smtClean="0"/>
              <a:t>9/9/2019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D97ABDF-DE98-4FFD-A49F-ECF221204C41}" type="datetime1">
              <a:rPr lang="en-US" smtClean="0"/>
              <a:t>9/9/2019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16013C-4A31-4B8D-A7DD-1DA0C74D17DE}" type="datetime1">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36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B08AEB-D3D0-4F23-A5A5-5AA92AEA7081}" type="datetime1">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92177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9FF63-883A-4FCA-B304-9EAA41A34733}" type="datetime1">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45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82B2C0-E695-4190-82EB-0F5CF74D0EF7}" type="datetime1">
              <a:rPr lang="en-US" smtClean="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8623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99EA62-895C-4B71-B042-2A20F6AEF2CC}" type="datetime1">
              <a:rPr lang="en-US" smtClean="0"/>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417079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F57F4B-9905-48C8-911F-A329ABEEBA44}" type="datetime1">
              <a:rPr lang="en-US" smtClean="0"/>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78968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FC4533-43F0-4A82-8C31-75902B5C8E66}" type="datetime1">
              <a:rPr lang="en-US" smtClean="0"/>
              <a:t>9/9/2019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78696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700FE1-E5B0-4C40-B916-7ED0CB0559A2}" type="datetime1">
              <a:rPr lang="en-US" smtClean="0"/>
              <a:t>9/9/2019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66195E-5BDE-4235-8BE1-812C2C2C641C}"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336272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91E9456-CCA2-48D3-A5F3-E72CB66B42A3}" type="datetime1">
              <a:rPr lang="en-US" smtClean="0"/>
              <a:t>9/9/2019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CAB62-8436-4108-B914-40E0AEF2D7E7}" type="datetime1">
              <a:rPr lang="en-US" smtClean="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61715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D7C16-095A-4CA7-BF75-0759D13CC656}" type="datetime1">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78557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371605-2B7C-488A-8FD0-15649ADCEC70}" type="datetime1">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227270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6524BA-0A36-4EA6-A4F7-28F47780D413}" type="datetime1">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66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CAE527-5C52-4DE8-98CB-A84CBEC30464}" type="datetime1">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02511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77CB3D-003B-4334-A0EE-5FD466F4C6A3}" type="datetime1">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27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EF0909-369A-461E-8B3A-D2C5D2F5C16B}" type="datetime1">
              <a:rPr lang="en-US" smtClean="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97087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F9BBF9-800C-40D2-B238-BE204BCD3477}" type="datetime1">
              <a:rPr lang="en-US" smtClean="0"/>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070432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BC5329-EF6E-4E1A-998B-25DEA179F68D}" type="datetime1">
              <a:rPr lang="en-US" smtClean="0"/>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98955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D38756-4515-41B0-A04F-59D32758585D}" type="datetime1">
              <a:rPr lang="en-US" smtClean="0"/>
              <a:t>9/9/2019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6788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a:t>Click to edit Master title style</a:t>
            </a: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BB539CFA-84CA-470C-A84D-EB913F799C61}" type="datetime1">
              <a:rPr lang="en-US" smtClean="0"/>
              <a:t>9/9/2019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235426-D65B-43E9-BEF3-0B96251FADB6}" type="datetime1">
              <a:rPr lang="en-US" smtClean="0"/>
              <a:t>9/9/2019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66195E-5BDE-4235-8BE1-812C2C2C641C}"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164262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5C65B-D593-41B9-9626-2780F633304B}" type="datetime1">
              <a:rPr lang="en-US" smtClean="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301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CC064F-43AA-41AC-A24E-E6FCBC57F862}" type="datetime1">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29535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9F2556-5617-4E18-B222-FD82AEF10D9C}" type="datetime1">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557280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439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441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10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751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942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68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3F44DF8C-5C7A-4FCC-8CAA-FCA0F9F4640E}" type="datetime1">
              <a:rPr lang="en-US" smtClean="0"/>
              <a:t>9/9/2019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394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408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078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091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477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588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85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6350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882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07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7437625E-469A-4F94-A4EB-695295AD2770}" type="datetime1">
              <a:rPr lang="en-US" smtClean="0"/>
              <a:t>9/9/2019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
        <p:nvSpPr>
          <p:cNvPr id="10" name="Title 9"/>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10723781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42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348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342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095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973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36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95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794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018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1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ECC8CF-A98F-4C1F-AB78-6346EC6A28F8}" type="datetime1">
              <a:rPr lang="en-US" smtClean="0"/>
              <a:t>9/9/2019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
        <p:nvSpPr>
          <p:cNvPr id="6" name="Title 5"/>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596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393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7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317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7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12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5436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037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307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04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809C7-DF5F-4E27-9C1D-F4FB49C04DEB}" type="datetime1">
              <a:rPr lang="en-US" smtClean="0"/>
              <a:t>9/9/2019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672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493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434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9211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152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783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5339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43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a:t>Click to edit Master title style</a:t>
            </a: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5F6079C4-E00C-47BE-83B4-3E53E65041BD}" type="datetime1">
              <a:rPr lang="en-US" smtClean="0"/>
              <a:t>9/9/2019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a:t>Click to edit Master title style</a:t>
            </a: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4CE1F795-80C2-4A8F-9E6B-BF0EC5029C9E}" type="datetime1">
              <a:rPr lang="en-US" smtClean="0"/>
              <a:t>9/9/2019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a:t>Click to edit Master title style</a:t>
            </a: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8D850B7-438B-4FCF-B53D-8AE415E9A6A0}" type="datetime1">
              <a:rPr lang="en-US" smtClean="0"/>
              <a:t>9/9/2019</a:t>
            </a:fld>
            <a:endParaRP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9994059-3E06-4B4B-AD64-70279A90C029}" type="datetime1">
              <a:rPr lang="en-US" smtClean="0"/>
              <a:t>9/9/2019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66195E-5BDE-4235-8BE1-812C2C2C641C}"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8300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9BC2EB-3308-4D4A-81BA-C7D842596E75}" type="datetime1">
              <a:rPr lang="en-US" smtClean="0"/>
              <a:t>9/9/2019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66195E-5BDE-4235-8BE1-812C2C2C641C}"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83790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44606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12108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77319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A95B5-492F-4D50-AF53-50C51705E6CF}"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82419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emf"/><Relationship Id="rId12" Type="http://schemas.openxmlformats.org/officeDocument/2006/relationships/image" Target="../media/image32.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slide" Target="slide11.xml"/><Relationship Id="rId5" Type="http://schemas.openxmlformats.org/officeDocument/2006/relationships/image" Target="../media/image9.png"/><Relationship Id="rId10" Type="http://schemas.openxmlformats.org/officeDocument/2006/relationships/image" Target="../media/image31.png"/><Relationship Id="rId4" Type="http://schemas.openxmlformats.org/officeDocument/2006/relationships/slide" Target="slide6.xm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image" Target="../media/image14.jpeg"/><Relationship Id="rId1" Type="http://schemas.openxmlformats.org/officeDocument/2006/relationships/slideLayout" Target="../slideLayouts/slideLayout3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slide" Target="slide10.xml"/><Relationship Id="rId4" Type="http://schemas.openxmlformats.org/officeDocument/2006/relationships/image" Target="../media/image22.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6.xm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42.png"/><Relationship Id="rId4" Type="http://schemas.openxmlformats.org/officeDocument/2006/relationships/slide" Target="slide6.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5.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44.png"/><Relationship Id="rId2" Type="http://schemas.openxmlformats.org/officeDocument/2006/relationships/image" Target="../media/image14.jpeg"/><Relationship Id="rId1" Type="http://schemas.openxmlformats.org/officeDocument/2006/relationships/slideLayout" Target="../slideLayouts/slideLayout46.xml"/><Relationship Id="rId6" Type="http://schemas.openxmlformats.org/officeDocument/2006/relationships/image" Target="../media/image15.png"/><Relationship Id="rId11" Type="http://schemas.openxmlformats.org/officeDocument/2006/relationships/image" Target="../media/image43.png"/><Relationship Id="rId5" Type="http://schemas.openxmlformats.org/officeDocument/2006/relationships/slide" Target="slide15.xml"/><Relationship Id="rId10"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16.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6.png"/><Relationship Id="rId4" Type="http://schemas.openxmlformats.org/officeDocument/2006/relationships/image" Target="../media/image48.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image" Target="../media/image14.jpeg"/><Relationship Id="rId1" Type="http://schemas.openxmlformats.org/officeDocument/2006/relationships/slideLayout" Target="../slideLayouts/slideLayout57.xml"/><Relationship Id="rId6" Type="http://schemas.openxmlformats.org/officeDocument/2006/relationships/image" Target="../media/image22.png"/><Relationship Id="rId11" Type="http://schemas.openxmlformats.org/officeDocument/2006/relationships/image" Target="../media/image54.png"/><Relationship Id="rId5" Type="http://schemas.openxmlformats.org/officeDocument/2006/relationships/image" Target="../media/image13.png"/><Relationship Id="rId10" Type="http://schemas.openxmlformats.org/officeDocument/2006/relationships/image" Target="../media/image53.png"/><Relationship Id="rId4" Type="http://schemas.openxmlformats.org/officeDocument/2006/relationships/image" Target="../media/image20.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0.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56.png"/><Relationship Id="rId5" Type="http://schemas.openxmlformats.org/officeDocument/2006/relationships/image" Target="../media/image3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hyperlink" Target="http://www.gadoe.org/School-Improvement/School-Improvement-Services/Documents/Events%20and%20Conferences/SDE%20PL%20January%2010-11,%202018/Bobby%20Smith-Meeting%20the%20CCRPI%20Challenge.pptx" TargetMode="External"/><Relationship Id="rId3" Type="http://schemas.openxmlformats.org/officeDocument/2006/relationships/hyperlink" Target="file:///C:\Users\smiller\Downloads\Redesigned%20CCRPI%20GACIS%20120517.pptx" TargetMode="External"/><Relationship Id="rId7" Type="http://schemas.openxmlformats.org/officeDocument/2006/relationships/hyperlink" Target="http://www.gadoe.org/Curriculum-Instruction-and-Assessment/Assessment/Documents/GSGM/FY18/SGPGuide%2006052017.pdf"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hyperlink" Target="http://www.gadoe.org/Curriculum-Instruction-and-Assessment/Accountability/Documents/Webinars%20and%20Presentations_FY18/Redesigned%20CCRPI%20Overview%20020118.pdf" TargetMode="External"/><Relationship Id="rId5" Type="http://schemas.openxmlformats.org/officeDocument/2006/relationships/hyperlink" Target="https://www.gadoe.org/Curriculum-Instruction-and-Assessment/Accountability/Documents/Resdesigned%20CCRPI%20Support%20Documents/Redesigned%20CCRPI%20Overview%20011918.pdf" TargetMode="External"/><Relationship Id="rId4" Type="http://schemas.openxmlformats.org/officeDocument/2006/relationships/hyperlink" Target="http://www.gadoe.org/External-Affairs-and-Policy/communications/Documents/RedesignedCCRPIIndicators011918.pdf" TargetMode="External"/><Relationship Id="rId9" Type="http://schemas.openxmlformats.org/officeDocument/2006/relationships/hyperlink" Target="http://www.gadoe.org/Documents/Georgia's%20State%20ESSA%20Plan%20--%20Governor%20Deal.pdf#search=OMB%20Number%3A%201810%2D0576"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gadoe.org/Curriculum-Instruction-and-Assessment/Accountability/Documents/Resdesigned%20CCRPI%20Support%20Documents/2018%20CCRPI%20Elementary%20Calculation%20Guide%207.18.18.pdf" TargetMode="External"/><Relationship Id="rId3" Type="http://schemas.openxmlformats.org/officeDocument/2006/relationships/hyperlink" Target="http://www.gadoe.org/School-Improvement/School-Improvement-Services/Documents/Events%20and%20Conferences/Area%20ILC%20Feb%202018/Utilizing%20SLDS%20to%20Improve%20Student%20Achievement.pdf" TargetMode="External"/><Relationship Id="rId7" Type="http://schemas.openxmlformats.org/officeDocument/2006/relationships/hyperlink" Target="http://www.gadoe.org/School-Improvement/School-Improvement-Services/Documents/System%20for%20Effective%20School%20Instruction/System%20for%20Effective%20School%20Instruction%20Self-Assessment%20Checklist.docx" TargetMode="External"/><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hyperlink" Target="http://www.gadoe.org/School-Improvement/School-Improvement-Services/Documents/System%20for%20Effective%20School%20Instruction/System%20for%20Effective%20School%20Instruction%20v2.pdf" TargetMode="External"/><Relationship Id="rId5" Type="http://schemas.openxmlformats.org/officeDocument/2006/relationships/hyperlink" Target="https://www.gadoe.org/School-Improvement/School-Improvement-Services/Documents/Georgia's%20Systems%20of%20Continuous%20Improvement/GSCI%20Systems%20and%20Structures%20Descriptions.pdf" TargetMode="External"/><Relationship Id="rId10" Type="http://schemas.openxmlformats.org/officeDocument/2006/relationships/hyperlink" Target="http://www.gadoe.org/Curriculum-Instruction-and-Assessment/Accountability/Documents/Resdesigned%20CCRPI%20Support%20Documents/2018%20CCRPI%20High%20School%20Calculation%20Guide%20May%202018.pdf" TargetMode="External"/><Relationship Id="rId4" Type="http://schemas.openxmlformats.org/officeDocument/2006/relationships/hyperlink" Target="http://www.gadoe.org/Technology-Services/SLDS/Pages/5%20Steps%20or%20Less.aspx" TargetMode="External"/><Relationship Id="rId9" Type="http://schemas.openxmlformats.org/officeDocument/2006/relationships/hyperlink" Target="http://www.gadoe.org/Curriculum-Instruction-and-Assessment/Accountability/Documents/Resdesigned%20CCRPI%20Support%20Documents/2018%20CCRPI%20Middle%20School%20Calculation%20Guide%20May%202018.pdf"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notesSlide" Target="../notesSlides/notesSlide6.xml"/><Relationship Id="rId7" Type="http://schemas.openxmlformats.org/officeDocument/2006/relationships/slide" Target="slide18.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7.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7.emf"/><Relationship Id="rId7" Type="http://schemas.openxmlformats.org/officeDocument/2006/relationships/image" Target="../media/image6.png"/><Relationship Id="rId12"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slide" Target="slide6.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slide" Target="slide7.xml"/><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811872" y="2180122"/>
            <a:ext cx="10568255" cy="1807285"/>
          </a:xfrm>
          <a:noFill/>
        </p:spPr>
        <p:txBody>
          <a:bodyPr>
            <a:noAutofit/>
          </a:bodyPr>
          <a:lstStyle/>
          <a:p>
            <a:pPr algn="ctr"/>
            <a:r>
              <a:rPr lang="en-US" sz="6000" b="1" dirty="0" smtClean="0">
                <a:solidFill>
                  <a:schemeClr val="accent1">
                    <a:lumMod val="75000"/>
                  </a:schemeClr>
                </a:solidFill>
                <a:latin typeface="+mn-lt"/>
                <a:cs typeface="Arial" panose="020B0604020202020204" pitchFamily="34" charset="0"/>
              </a:rPr>
              <a:t>Explore the 2019 CCRPI for </a:t>
            </a:r>
            <a:br>
              <a:rPr lang="en-US" sz="6000" b="1" dirty="0" smtClean="0">
                <a:solidFill>
                  <a:schemeClr val="accent1">
                    <a:lumMod val="75000"/>
                  </a:schemeClr>
                </a:solidFill>
                <a:latin typeface="+mn-lt"/>
                <a:cs typeface="Arial" panose="020B0604020202020204" pitchFamily="34" charset="0"/>
              </a:rPr>
            </a:br>
            <a:r>
              <a:rPr lang="en-US" sz="6000" b="1" dirty="0" smtClean="0">
                <a:solidFill>
                  <a:schemeClr val="accent1">
                    <a:lumMod val="75000"/>
                  </a:schemeClr>
                </a:solidFill>
                <a:latin typeface="+mn-lt"/>
                <a:cs typeface="Arial" panose="020B0604020202020204" pitchFamily="34" charset="0"/>
              </a:rPr>
              <a:t>Elementary and Middle School</a:t>
            </a:r>
            <a:endParaRPr lang="en-US" sz="3600" dirty="0">
              <a:solidFill>
                <a:schemeClr val="accent1">
                  <a:lumMod val="75000"/>
                </a:schemeClr>
              </a:solidFill>
              <a:latin typeface="+mn-lt"/>
              <a:cs typeface="Arial" panose="020B0604020202020204" pitchFamily="34" charset="0"/>
            </a:endParaRPr>
          </a:p>
        </p:txBody>
      </p:sp>
      <p:sp>
        <p:nvSpPr>
          <p:cNvPr id="6" name="Subtitle 5"/>
          <p:cNvSpPr txBox="1">
            <a:spLocks noGrp="1"/>
          </p:cNvSpPr>
          <p:nvPr>
            <p:ph type="subTitle" idx="1"/>
          </p:nvPr>
        </p:nvSpPr>
        <p:spPr bwMode="auto">
          <a:xfrm>
            <a:off x="1642051" y="4522194"/>
            <a:ext cx="8736958" cy="115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452" tIns="34226" rIns="68452" bIns="34226" rtlCol="0">
            <a:normAutofit/>
          </a:bodyPr>
          <a:lstStyle>
            <a:lvl1pPr marL="255588" indent="-255588" defTabSz="6842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Arial" panose="020B0604020202020204" pitchFamily="34" charset="0"/>
              <a:buNone/>
            </a:pPr>
            <a:endParaRPr lang="en-US" altLang="en-US" sz="1800" b="1" dirty="0">
              <a:latin typeface="Arial" panose="020B0604020202020204" pitchFamily="34" charset="0"/>
              <a:cs typeface="Arial" panose="020B0604020202020204" pitchFamily="34" charset="0"/>
            </a:endParaRPr>
          </a:p>
          <a:p>
            <a:pPr algn="ctr" eaLnBrk="1" hangingPunct="1">
              <a:spcBef>
                <a:spcPct val="0"/>
              </a:spcBef>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0" y="4762"/>
            <a:ext cx="12192000" cy="1176337"/>
          </a:xfrm>
          <a:prstGeom prst="rect">
            <a:avLst/>
          </a:prstGeom>
        </p:spPr>
      </p:pic>
    </p:spTree>
    <p:custDataLst>
      <p:tags r:id="rId1"/>
    </p:custDataLst>
    <p:extLst>
      <p:ext uri="{BB962C8B-B14F-4D97-AF65-F5344CB8AC3E}">
        <p14:creationId xmlns:p14="http://schemas.microsoft.com/office/powerpoint/2010/main" val="12323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188" y="5624465"/>
            <a:ext cx="951270" cy="914400"/>
          </a:xfrm>
          <a:prstGeom prst="rect">
            <a:avLst/>
          </a:prstGeom>
        </p:spPr>
      </p:pic>
      <p:sp>
        <p:nvSpPr>
          <p:cNvPr id="2" name="Title 1"/>
          <p:cNvSpPr>
            <a:spLocks noGrp="1"/>
          </p:cNvSpPr>
          <p:nvPr>
            <p:ph type="title"/>
          </p:nvPr>
        </p:nvSpPr>
        <p:spPr>
          <a:xfrm>
            <a:off x="886674" y="1117753"/>
            <a:ext cx="1735841" cy="1119981"/>
          </a:xfrm>
        </p:spPr>
        <p:txBody>
          <a:bodyPr/>
          <a:lstStyle/>
          <a:p>
            <a:r>
              <a:rPr lang="en-US" sz="3200" b="1" dirty="0">
                <a:solidFill>
                  <a:prstClr val="black"/>
                </a:solidFill>
                <a:latin typeface="Calibri"/>
              </a:rPr>
              <a:t>Progress</a:t>
            </a:r>
            <a:br>
              <a:rPr lang="en-US" sz="3200" b="1" dirty="0">
                <a:solidFill>
                  <a:prstClr val="black"/>
                </a:solidFill>
                <a:latin typeface="Calibri"/>
              </a:rPr>
            </a:br>
            <a:r>
              <a:rPr lang="en-US" sz="3200" b="1" dirty="0">
                <a:solidFill>
                  <a:prstClr val="black"/>
                </a:solidFill>
                <a:latin typeface="Calibri"/>
              </a:rPr>
              <a:t>  35 pts</a:t>
            </a:r>
            <a:endParaRPr lang="en-US" dirty="0"/>
          </a:p>
        </p:txBody>
      </p:sp>
      <p:sp>
        <p:nvSpPr>
          <p:cNvPr id="3" name="Content Placeholder 2"/>
          <p:cNvSpPr>
            <a:spLocks noGrp="1"/>
          </p:cNvSpPr>
          <p:nvPr>
            <p:ph idx="1"/>
          </p:nvPr>
        </p:nvSpPr>
        <p:spPr>
          <a:xfrm>
            <a:off x="807955" y="2224463"/>
            <a:ext cx="10515600" cy="2875936"/>
          </a:xfrm>
        </p:spPr>
        <p:txBody>
          <a:bodyPr/>
          <a:lstStyle/>
          <a:p>
            <a:pPr lvl="0">
              <a:lnSpc>
                <a:spcPct val="100000"/>
              </a:lnSpc>
              <a:spcBef>
                <a:spcPts val="0"/>
              </a:spcBef>
            </a:pPr>
            <a:r>
              <a:rPr lang="en-US" sz="2000" dirty="0">
                <a:solidFill>
                  <a:prstClr val="black"/>
                </a:solidFill>
              </a:rPr>
              <a:t>Student Growth Percentiles measure progress in both ELA and Math based on at least 2 years of GMAS scores. An SGP is from 1 to 99.</a:t>
            </a:r>
          </a:p>
          <a:p>
            <a:pPr lvl="0">
              <a:lnSpc>
                <a:spcPct val="100000"/>
              </a:lnSpc>
              <a:spcBef>
                <a:spcPts val="0"/>
              </a:spcBef>
            </a:pPr>
            <a:r>
              <a:rPr lang="en-US" sz="2000" dirty="0">
                <a:solidFill>
                  <a:prstClr val="black"/>
                </a:solidFill>
              </a:rPr>
              <a:t>SGPs represent the amount of growth a student has demonstrated in ELA or Math relative to academically-similar students. SGPs take into consideration students’ varying starting points when measuring growth during a school year.</a:t>
            </a:r>
          </a:p>
          <a:p>
            <a:pPr lvl="0">
              <a:lnSpc>
                <a:spcPct val="100000"/>
              </a:lnSpc>
              <a:spcBef>
                <a:spcPts val="0"/>
              </a:spcBef>
            </a:pPr>
            <a:r>
              <a:rPr lang="en-US" sz="2000" dirty="0">
                <a:solidFill>
                  <a:prstClr val="black"/>
                </a:solidFill>
              </a:rPr>
              <a:t>EL students’ progress towards English language proficiency is measured using the ACCESS exam.  Progress is defined as moving from one state-defined Performance Band to a higher Performance Band on this exam. An EL student’s Progress Score is included in CCRPI calculations beginning in the 2</a:t>
            </a:r>
            <a:r>
              <a:rPr lang="en-US" sz="2000" baseline="30000" dirty="0">
                <a:solidFill>
                  <a:prstClr val="black"/>
                </a:solidFill>
              </a:rPr>
              <a:t>nd</a:t>
            </a:r>
            <a:r>
              <a:rPr lang="en-US" sz="2000" dirty="0">
                <a:solidFill>
                  <a:prstClr val="black"/>
                </a:solidFill>
              </a:rPr>
              <a:t> year.</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grpSp>
        <p:nvGrpSpPr>
          <p:cNvPr id="5" name="Group 4"/>
          <p:cNvGrpSpPr/>
          <p:nvPr/>
        </p:nvGrpSpPr>
        <p:grpSpPr>
          <a:xfrm>
            <a:off x="1068795" y="165872"/>
            <a:ext cx="8299546" cy="927652"/>
            <a:chOff x="362858" y="149036"/>
            <a:chExt cx="8299546" cy="927652"/>
          </a:xfrm>
        </p:grpSpPr>
        <p:sp>
          <p:nvSpPr>
            <p:cNvPr id="6" name="Rounded Rectangle 5"/>
            <p:cNvSpPr/>
            <p:nvPr/>
          </p:nvSpPr>
          <p:spPr>
            <a:xfrm>
              <a:off x="2137143" y="149036"/>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362858" y="239943"/>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8" name="Freeform 7"/>
            <p:cNvSpPr/>
            <p:nvPr/>
          </p:nvSpPr>
          <p:spPr>
            <a:xfrm>
              <a:off x="2246768" y="236593"/>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35 </a:t>
              </a:r>
              <a:r>
                <a:rPr lang="en-US" sz="1600" dirty="0" smtClean="0">
                  <a:solidFill>
                    <a:schemeClr val="tx1"/>
                  </a:solidFill>
                </a:rPr>
                <a:t>%(pts)</a:t>
              </a:r>
              <a:endParaRPr lang="en-US" sz="1600" dirty="0">
                <a:solidFill>
                  <a:schemeClr val="tx1"/>
                </a:solidFill>
              </a:endParaRPr>
            </a:p>
          </p:txBody>
        </p:sp>
        <p:sp>
          <p:nvSpPr>
            <p:cNvPr id="9" name="Freeform 8"/>
            <p:cNvSpPr/>
            <p:nvPr/>
          </p:nvSpPr>
          <p:spPr>
            <a:xfrm>
              <a:off x="3988218" y="207146"/>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15 </a:t>
              </a:r>
              <a:r>
                <a:rPr lang="en-US" sz="1600" dirty="0">
                  <a:solidFill>
                    <a:schemeClr val="tx1"/>
                  </a:solidFill>
                </a:rPr>
                <a:t>%(pts)</a:t>
              </a:r>
            </a:p>
          </p:txBody>
        </p:sp>
        <p:sp>
          <p:nvSpPr>
            <p:cNvPr id="10" name="Freeform 9"/>
            <p:cNvSpPr/>
            <p:nvPr/>
          </p:nvSpPr>
          <p:spPr>
            <a:xfrm>
              <a:off x="5639511" y="207146"/>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20 </a:t>
              </a:r>
              <a:r>
                <a:rPr lang="en-US" sz="1600" dirty="0">
                  <a:solidFill>
                    <a:schemeClr val="tx1"/>
                  </a:solidFill>
                </a:rPr>
                <a:t>%(pts)</a:t>
              </a:r>
            </a:p>
          </p:txBody>
        </p:sp>
        <p:sp>
          <p:nvSpPr>
            <p:cNvPr id="11" name="Freeform 10"/>
            <p:cNvSpPr/>
            <p:nvPr/>
          </p:nvSpPr>
          <p:spPr>
            <a:xfrm>
              <a:off x="7290804" y="215337"/>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r>
                <a:rPr lang="en-US" sz="1600" kern="0" dirty="0">
                  <a:solidFill>
                    <a:prstClr val="black"/>
                  </a:solidFill>
                </a:rPr>
                <a:t>Graduation Rate</a:t>
              </a:r>
            </a:p>
            <a:p>
              <a:pPr lvl="0" algn="ctr"/>
              <a:r>
                <a:rPr lang="en-US" sz="1600" kern="0" dirty="0">
                  <a:solidFill>
                    <a:prstClr val="black"/>
                  </a:solidFill>
                </a:rPr>
                <a:t>(HS only)</a:t>
              </a:r>
            </a:p>
          </p:txBody>
        </p:sp>
      </p:grpSp>
      <p:grpSp>
        <p:nvGrpSpPr>
          <p:cNvPr id="12" name="Group 11"/>
          <p:cNvGrpSpPr/>
          <p:nvPr/>
        </p:nvGrpSpPr>
        <p:grpSpPr>
          <a:xfrm>
            <a:off x="2843080" y="1216804"/>
            <a:ext cx="7335098" cy="921878"/>
            <a:chOff x="4123994" y="1429078"/>
            <a:chExt cx="7335098" cy="921878"/>
          </a:xfrm>
        </p:grpSpPr>
        <p:sp>
          <p:nvSpPr>
            <p:cNvPr id="13" name="Freeform 12"/>
            <p:cNvSpPr/>
            <p:nvPr/>
          </p:nvSpPr>
          <p:spPr>
            <a:xfrm>
              <a:off x="7324394" y="1429078"/>
              <a:ext cx="3200400" cy="914400"/>
            </a:xfrm>
            <a:custGeom>
              <a:avLst/>
              <a:gdLst>
                <a:gd name="connsiteX0" fmla="*/ 0 w 2438801"/>
                <a:gd name="connsiteY0" fmla="*/ 72689 h 726886"/>
                <a:gd name="connsiteX1" fmla="*/ 72689 w 2438801"/>
                <a:gd name="connsiteY1" fmla="*/ 0 h 726886"/>
                <a:gd name="connsiteX2" fmla="*/ 2366112 w 2438801"/>
                <a:gd name="connsiteY2" fmla="*/ 0 h 726886"/>
                <a:gd name="connsiteX3" fmla="*/ 2438801 w 2438801"/>
                <a:gd name="connsiteY3" fmla="*/ 72689 h 726886"/>
                <a:gd name="connsiteX4" fmla="*/ 2438801 w 2438801"/>
                <a:gd name="connsiteY4" fmla="*/ 654197 h 726886"/>
                <a:gd name="connsiteX5" fmla="*/ 2366112 w 2438801"/>
                <a:gd name="connsiteY5" fmla="*/ 726886 h 726886"/>
                <a:gd name="connsiteX6" fmla="*/ 72689 w 2438801"/>
                <a:gd name="connsiteY6" fmla="*/ 726886 h 726886"/>
                <a:gd name="connsiteX7" fmla="*/ 0 w 2438801"/>
                <a:gd name="connsiteY7" fmla="*/ 654197 h 726886"/>
                <a:gd name="connsiteX8" fmla="*/ 0 w 2438801"/>
                <a:gd name="connsiteY8" fmla="*/ 72689 h 72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01" h="726886">
                  <a:moveTo>
                    <a:pt x="0" y="72689"/>
                  </a:moveTo>
                  <a:cubicBezTo>
                    <a:pt x="0" y="32544"/>
                    <a:pt x="32544" y="0"/>
                    <a:pt x="72689" y="0"/>
                  </a:cubicBezTo>
                  <a:lnTo>
                    <a:pt x="2366112" y="0"/>
                  </a:lnTo>
                  <a:cubicBezTo>
                    <a:pt x="2406257" y="0"/>
                    <a:pt x="2438801" y="32544"/>
                    <a:pt x="2438801" y="72689"/>
                  </a:cubicBezTo>
                  <a:lnTo>
                    <a:pt x="2438801" y="654197"/>
                  </a:lnTo>
                  <a:cubicBezTo>
                    <a:pt x="2438801" y="694342"/>
                    <a:pt x="2406257" y="726886"/>
                    <a:pt x="2366112" y="726886"/>
                  </a:cubicBezTo>
                  <a:lnTo>
                    <a:pt x="72689" y="726886"/>
                  </a:lnTo>
                  <a:cubicBezTo>
                    <a:pt x="32544" y="726886"/>
                    <a:pt x="0" y="694342"/>
                    <a:pt x="0" y="654197"/>
                  </a:cubicBezTo>
                  <a:lnTo>
                    <a:pt x="0" y="72689"/>
                  </a:lnTo>
                  <a:close/>
                </a:path>
              </a:pathLst>
            </a:custGeom>
            <a:solidFill>
              <a:schemeClr val="bg1"/>
            </a:solidFill>
            <a:ln w="38100">
              <a:solidFill>
                <a:srgbClr val="00B05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3990" tIns="33990" rIns="33990" bIns="33990"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Math</a:t>
              </a:r>
            </a:p>
            <a:p>
              <a:pPr lvl="0" algn="ctr" defTabSz="889000">
                <a:spcBef>
                  <a:spcPct val="0"/>
                </a:spcBef>
              </a:pPr>
              <a:r>
                <a:rPr lang="en-US" sz="2000" b="1" dirty="0">
                  <a:solidFill>
                    <a:schemeClr val="tx1"/>
                  </a:solidFill>
                </a:rPr>
                <a:t>45% (</a:t>
              </a:r>
              <a:r>
                <a:rPr lang="en-US" sz="2000" b="1" dirty="0" smtClean="0">
                  <a:solidFill>
                    <a:schemeClr val="tx1"/>
                  </a:solidFill>
                </a:rPr>
                <a:t>15.75 </a:t>
              </a:r>
              <a:r>
                <a:rPr lang="en-US" sz="2000" b="1" dirty="0">
                  <a:solidFill>
                    <a:schemeClr val="tx1"/>
                  </a:solidFill>
                </a:rPr>
                <a:t>pts)</a:t>
              </a:r>
            </a:p>
          </p:txBody>
        </p:sp>
        <p:sp>
          <p:nvSpPr>
            <p:cNvPr id="14" name="Freeform 13"/>
            <p:cNvSpPr/>
            <p:nvPr/>
          </p:nvSpPr>
          <p:spPr>
            <a:xfrm>
              <a:off x="4123994" y="1436555"/>
              <a:ext cx="3200400" cy="914400"/>
            </a:xfrm>
            <a:custGeom>
              <a:avLst/>
              <a:gdLst>
                <a:gd name="connsiteX0" fmla="*/ 0 w 2438801"/>
                <a:gd name="connsiteY0" fmla="*/ 72689 h 726886"/>
                <a:gd name="connsiteX1" fmla="*/ 72689 w 2438801"/>
                <a:gd name="connsiteY1" fmla="*/ 0 h 726886"/>
                <a:gd name="connsiteX2" fmla="*/ 2366112 w 2438801"/>
                <a:gd name="connsiteY2" fmla="*/ 0 h 726886"/>
                <a:gd name="connsiteX3" fmla="*/ 2438801 w 2438801"/>
                <a:gd name="connsiteY3" fmla="*/ 72689 h 726886"/>
                <a:gd name="connsiteX4" fmla="*/ 2438801 w 2438801"/>
                <a:gd name="connsiteY4" fmla="*/ 654197 h 726886"/>
                <a:gd name="connsiteX5" fmla="*/ 2366112 w 2438801"/>
                <a:gd name="connsiteY5" fmla="*/ 726886 h 726886"/>
                <a:gd name="connsiteX6" fmla="*/ 72689 w 2438801"/>
                <a:gd name="connsiteY6" fmla="*/ 726886 h 726886"/>
                <a:gd name="connsiteX7" fmla="*/ 0 w 2438801"/>
                <a:gd name="connsiteY7" fmla="*/ 654197 h 726886"/>
                <a:gd name="connsiteX8" fmla="*/ 0 w 2438801"/>
                <a:gd name="connsiteY8" fmla="*/ 72689 h 72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01" h="726886">
                  <a:moveTo>
                    <a:pt x="0" y="72689"/>
                  </a:moveTo>
                  <a:cubicBezTo>
                    <a:pt x="0" y="32544"/>
                    <a:pt x="32544" y="0"/>
                    <a:pt x="72689" y="0"/>
                  </a:cubicBezTo>
                  <a:lnTo>
                    <a:pt x="2366112" y="0"/>
                  </a:lnTo>
                  <a:cubicBezTo>
                    <a:pt x="2406257" y="0"/>
                    <a:pt x="2438801" y="32544"/>
                    <a:pt x="2438801" y="72689"/>
                  </a:cubicBezTo>
                  <a:lnTo>
                    <a:pt x="2438801" y="654197"/>
                  </a:lnTo>
                  <a:cubicBezTo>
                    <a:pt x="2438801" y="694342"/>
                    <a:pt x="2406257" y="726886"/>
                    <a:pt x="2366112" y="726886"/>
                  </a:cubicBezTo>
                  <a:lnTo>
                    <a:pt x="72689" y="726886"/>
                  </a:lnTo>
                  <a:cubicBezTo>
                    <a:pt x="32544" y="726886"/>
                    <a:pt x="0" y="694342"/>
                    <a:pt x="0" y="654197"/>
                  </a:cubicBezTo>
                  <a:lnTo>
                    <a:pt x="0" y="72689"/>
                  </a:lnTo>
                  <a:close/>
                </a:path>
              </a:pathLst>
            </a:custGeom>
            <a:solidFill>
              <a:schemeClr val="bg1"/>
            </a:solidFill>
            <a:ln w="38100">
              <a:solidFill>
                <a:srgbClr val="00B05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3990" tIns="33990" rIns="33990" bIns="33990"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ELA</a:t>
              </a:r>
            </a:p>
            <a:p>
              <a:pPr marL="0" lvl="0" indent="0" algn="ctr" defTabSz="889000">
                <a:lnSpc>
                  <a:spcPct val="100000"/>
                </a:lnSpc>
                <a:spcBef>
                  <a:spcPct val="0"/>
                </a:spcBef>
                <a:spcAft>
                  <a:spcPts val="0"/>
                </a:spcAft>
              </a:pPr>
              <a:r>
                <a:rPr lang="en-US" sz="2000" b="1" kern="1200" dirty="0" smtClean="0">
                  <a:solidFill>
                    <a:schemeClr val="tx1"/>
                  </a:solidFill>
                </a:rPr>
                <a:t>45% (15.75 pts)</a:t>
              </a:r>
              <a:endParaRPr lang="en-US" sz="2000" b="1" kern="1200" dirty="0">
                <a:solidFill>
                  <a:schemeClr val="tx1"/>
                </a:solidFill>
              </a:endParaRPr>
            </a:p>
          </p:txBody>
        </p:sp>
        <p:sp>
          <p:nvSpPr>
            <p:cNvPr id="15" name="Freeform 14"/>
            <p:cNvSpPr/>
            <p:nvPr/>
          </p:nvSpPr>
          <p:spPr>
            <a:xfrm>
              <a:off x="10544693" y="1436556"/>
              <a:ext cx="914399" cy="914400"/>
            </a:xfrm>
            <a:custGeom>
              <a:avLst/>
              <a:gdLst>
                <a:gd name="connsiteX0" fmla="*/ 0 w 779467"/>
                <a:gd name="connsiteY0" fmla="*/ 51213 h 512128"/>
                <a:gd name="connsiteX1" fmla="*/ 51213 w 779467"/>
                <a:gd name="connsiteY1" fmla="*/ 0 h 512128"/>
                <a:gd name="connsiteX2" fmla="*/ 728254 w 779467"/>
                <a:gd name="connsiteY2" fmla="*/ 0 h 512128"/>
                <a:gd name="connsiteX3" fmla="*/ 779467 w 779467"/>
                <a:gd name="connsiteY3" fmla="*/ 51213 h 512128"/>
                <a:gd name="connsiteX4" fmla="*/ 779467 w 779467"/>
                <a:gd name="connsiteY4" fmla="*/ 460915 h 512128"/>
                <a:gd name="connsiteX5" fmla="*/ 728254 w 779467"/>
                <a:gd name="connsiteY5" fmla="*/ 512128 h 512128"/>
                <a:gd name="connsiteX6" fmla="*/ 51213 w 779467"/>
                <a:gd name="connsiteY6" fmla="*/ 512128 h 512128"/>
                <a:gd name="connsiteX7" fmla="*/ 0 w 779467"/>
                <a:gd name="connsiteY7" fmla="*/ 460915 h 512128"/>
                <a:gd name="connsiteX8" fmla="*/ 0 w 779467"/>
                <a:gd name="connsiteY8" fmla="*/ 51213 h 51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467" h="512128">
                  <a:moveTo>
                    <a:pt x="0" y="51213"/>
                  </a:moveTo>
                  <a:cubicBezTo>
                    <a:pt x="0" y="22929"/>
                    <a:pt x="22929" y="0"/>
                    <a:pt x="51213" y="0"/>
                  </a:cubicBezTo>
                  <a:lnTo>
                    <a:pt x="728254" y="0"/>
                  </a:lnTo>
                  <a:cubicBezTo>
                    <a:pt x="756538" y="0"/>
                    <a:pt x="779467" y="22929"/>
                    <a:pt x="779467" y="51213"/>
                  </a:cubicBezTo>
                  <a:lnTo>
                    <a:pt x="779467" y="460915"/>
                  </a:lnTo>
                  <a:cubicBezTo>
                    <a:pt x="779467" y="489199"/>
                    <a:pt x="756538" y="512128"/>
                    <a:pt x="728254" y="512128"/>
                  </a:cubicBezTo>
                  <a:lnTo>
                    <a:pt x="51213" y="512128"/>
                  </a:lnTo>
                  <a:cubicBezTo>
                    <a:pt x="22929" y="512128"/>
                    <a:pt x="0" y="489199"/>
                    <a:pt x="0" y="460915"/>
                  </a:cubicBezTo>
                  <a:lnTo>
                    <a:pt x="0" y="51213"/>
                  </a:lnTo>
                  <a:close/>
                </a:path>
              </a:pathLst>
            </a:custGeom>
            <a:solidFill>
              <a:schemeClr val="bg1"/>
            </a:solidFill>
            <a:ln w="38100">
              <a:solidFill>
                <a:srgbClr val="00B05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7700" tIns="27700" rIns="27700" bIns="27700" numCol="1" spcCol="1270" anchor="ctr" anchorCtr="0">
              <a:noAutofit/>
            </a:bodyPr>
            <a:lstStyle/>
            <a:p>
              <a:pPr lvl="0" algn="ctr" defTabSz="889000">
                <a:lnSpc>
                  <a:spcPct val="100000"/>
                </a:lnSpc>
                <a:spcBef>
                  <a:spcPct val="0"/>
                </a:spcBef>
                <a:spcAft>
                  <a:spcPts val="0"/>
                </a:spcAft>
              </a:pPr>
              <a:r>
                <a:rPr lang="en-US" sz="1600" b="1" kern="1200" dirty="0" smtClean="0">
                  <a:solidFill>
                    <a:schemeClr val="tx1"/>
                  </a:solidFill>
                </a:rPr>
                <a:t>ACCESS</a:t>
              </a:r>
            </a:p>
            <a:p>
              <a:pPr lvl="0" algn="ctr" defTabSz="889000">
                <a:lnSpc>
                  <a:spcPct val="100000"/>
                </a:lnSpc>
                <a:spcBef>
                  <a:spcPct val="0"/>
                </a:spcBef>
                <a:spcAft>
                  <a:spcPts val="0"/>
                </a:spcAft>
              </a:pPr>
              <a:r>
                <a:rPr lang="en-US" sz="1600" b="1" kern="1200" dirty="0" smtClean="0">
                  <a:solidFill>
                    <a:schemeClr val="tx1"/>
                  </a:solidFill>
                </a:rPr>
                <a:t>10% </a:t>
              </a:r>
            </a:p>
            <a:p>
              <a:pPr lvl="0" algn="ctr" defTabSz="889000">
                <a:lnSpc>
                  <a:spcPct val="100000"/>
                </a:lnSpc>
                <a:spcBef>
                  <a:spcPct val="0"/>
                </a:spcBef>
                <a:spcAft>
                  <a:spcPts val="0"/>
                </a:spcAft>
              </a:pPr>
              <a:r>
                <a:rPr lang="en-US" sz="1600" b="1" kern="1200" dirty="0" smtClean="0">
                  <a:solidFill>
                    <a:schemeClr val="tx1"/>
                  </a:solidFill>
                </a:rPr>
                <a:t>(3.5 pts)</a:t>
              </a:r>
              <a:endParaRPr lang="en-US" sz="1600" b="1" kern="1200" dirty="0">
                <a:solidFill>
                  <a:schemeClr val="tx1"/>
                </a:solidFill>
              </a:endParaRPr>
            </a:p>
          </p:txBody>
        </p:sp>
      </p:grpSp>
      <p:pic>
        <p:nvPicPr>
          <p:cNvPr id="16" name="Picture 15">
            <a:hlinkClick r:id="rId4" action="ppaction://hlinksldjump"/>
          </p:cNvPr>
          <p:cNvPicPr>
            <a:picLocks noChangeAspect="1"/>
          </p:cNvPicPr>
          <p:nvPr/>
        </p:nvPicPr>
        <p:blipFill>
          <a:blip r:embed="rId5"/>
          <a:stretch>
            <a:fillRect/>
          </a:stretch>
        </p:blipFill>
        <p:spPr>
          <a:xfrm>
            <a:off x="10953466" y="92390"/>
            <a:ext cx="870819" cy="888353"/>
          </a:xfrm>
          <a:prstGeom prst="rect">
            <a:avLst/>
          </a:prstGeom>
        </p:spPr>
      </p:pic>
      <p:pic>
        <p:nvPicPr>
          <p:cNvPr id="17" name="Picture 16"/>
          <p:cNvPicPr>
            <a:picLocks noChangeAspect="1"/>
          </p:cNvPicPr>
          <p:nvPr/>
        </p:nvPicPr>
        <p:blipFill>
          <a:blip r:embed="rId6"/>
          <a:stretch>
            <a:fillRect/>
          </a:stretch>
        </p:blipFill>
        <p:spPr>
          <a:xfrm>
            <a:off x="2622515" y="4851859"/>
            <a:ext cx="3086776" cy="1753032"/>
          </a:xfrm>
          <a:prstGeom prst="rect">
            <a:avLst/>
          </a:prstGeom>
        </p:spPr>
      </p:pic>
      <p:pic>
        <p:nvPicPr>
          <p:cNvPr id="18" name="Picture 17"/>
          <p:cNvPicPr>
            <a:picLocks noChangeAspect="1"/>
          </p:cNvPicPr>
          <p:nvPr/>
        </p:nvPicPr>
        <p:blipFill>
          <a:blip r:embed="rId7"/>
          <a:stretch>
            <a:fillRect/>
          </a:stretch>
        </p:blipFill>
        <p:spPr>
          <a:xfrm>
            <a:off x="6921288" y="4832924"/>
            <a:ext cx="3328129" cy="1753032"/>
          </a:xfrm>
          <a:prstGeom prst="rect">
            <a:avLst/>
          </a:prstGeom>
        </p:spPr>
      </p:pic>
      <p:pic>
        <p:nvPicPr>
          <p:cNvPr id="19" name="weight icon"/>
          <p:cNvPicPr>
            <a:picLocks noChangeAspect="1"/>
          </p:cNvPicPr>
          <p:nvPr/>
        </p:nvPicPr>
        <p:blipFill>
          <a:blip r:embed="rId8"/>
          <a:stretch>
            <a:fillRect/>
          </a:stretch>
        </p:blipFill>
        <p:spPr>
          <a:xfrm>
            <a:off x="5789120" y="4794961"/>
            <a:ext cx="914479" cy="914479"/>
          </a:xfrm>
          <a:prstGeom prst="rect">
            <a:avLst/>
          </a:prstGeom>
        </p:spPr>
      </p:pic>
      <p:pic>
        <p:nvPicPr>
          <p:cNvPr id="20" name="fay icon"/>
          <p:cNvPicPr>
            <a:picLocks noChangeAspect="1"/>
          </p:cNvPicPr>
          <p:nvPr/>
        </p:nvPicPr>
        <p:blipFill>
          <a:blip r:embed="rId9"/>
          <a:stretch>
            <a:fillRect/>
          </a:stretch>
        </p:blipFill>
        <p:spPr>
          <a:xfrm>
            <a:off x="5784891" y="5731422"/>
            <a:ext cx="914400" cy="861848"/>
          </a:xfrm>
          <a:prstGeom prst="rect">
            <a:avLst/>
          </a:prstGeom>
        </p:spPr>
      </p:pic>
      <p:pic>
        <p:nvPicPr>
          <p:cNvPr id="21" name="n=15 icon"/>
          <p:cNvPicPr>
            <a:picLocks noChangeAspect="1"/>
          </p:cNvPicPr>
          <p:nvPr/>
        </p:nvPicPr>
        <p:blipFill>
          <a:blip r:embed="rId10"/>
          <a:stretch>
            <a:fillRect/>
          </a:stretch>
        </p:blipFill>
        <p:spPr>
          <a:xfrm>
            <a:off x="10432513" y="4799452"/>
            <a:ext cx="1001458" cy="1007528"/>
          </a:xfrm>
          <a:prstGeom prst="rect">
            <a:avLst/>
          </a:prstGeom>
        </p:spPr>
      </p:pic>
      <p:pic>
        <p:nvPicPr>
          <p:cNvPr id="22" name="sgp icon">
            <a:hlinkClick r:id="rId11" action="ppaction://hlinksldjump"/>
          </p:cNvPr>
          <p:cNvPicPr>
            <a:picLocks noChangeAspect="1"/>
          </p:cNvPicPr>
          <p:nvPr/>
        </p:nvPicPr>
        <p:blipFill>
          <a:blip r:embed="rId12"/>
          <a:stretch>
            <a:fillRect/>
          </a:stretch>
        </p:blipFill>
        <p:spPr>
          <a:xfrm>
            <a:off x="1020217" y="5080988"/>
            <a:ext cx="1468754" cy="1220308"/>
          </a:xfrm>
          <a:prstGeom prst="rect">
            <a:avLst/>
          </a:prstGeom>
        </p:spPr>
      </p:pic>
      <p:sp>
        <p:nvSpPr>
          <p:cNvPr id="23" name="weight def"/>
          <p:cNvSpPr txBox="1"/>
          <p:nvPr/>
        </p:nvSpPr>
        <p:spPr>
          <a:xfrm>
            <a:off x="5226283" y="2275604"/>
            <a:ext cx="2265376" cy="2462213"/>
          </a:xfrm>
          <a:prstGeom prst="rect">
            <a:avLst/>
          </a:prstGeom>
          <a:solidFill>
            <a:schemeClr val="tx1">
              <a:lumMod val="65000"/>
              <a:lumOff val="35000"/>
            </a:schemeClr>
          </a:solidFill>
        </p:spPr>
        <p:txBody>
          <a:bodyPr wrap="square" rtlCol="0">
            <a:spAutoFit/>
          </a:bodyPr>
          <a:lstStyle/>
          <a:p>
            <a:pPr algn="ctr"/>
            <a:r>
              <a:rPr lang="en-US" sz="1400" dirty="0" smtClean="0">
                <a:solidFill>
                  <a:schemeClr val="bg1"/>
                </a:solidFill>
              </a:rPr>
              <a:t>Weighting</a:t>
            </a:r>
            <a:r>
              <a:rPr lang="en-US" sz="1400" dirty="0">
                <a:solidFill>
                  <a:schemeClr val="bg1"/>
                </a:solidFill>
              </a:rPr>
              <a:t> is a kind of average. Instead of each </a:t>
            </a:r>
            <a:r>
              <a:rPr lang="en-US" sz="1400" dirty="0" smtClean="0">
                <a:solidFill>
                  <a:schemeClr val="bg1"/>
                </a:solidFill>
              </a:rPr>
              <a:t>score contributing </a:t>
            </a:r>
            <a:r>
              <a:rPr lang="en-US" sz="1400" dirty="0">
                <a:solidFill>
                  <a:schemeClr val="bg1"/>
                </a:solidFill>
              </a:rPr>
              <a:t>equally to the final </a:t>
            </a:r>
            <a:r>
              <a:rPr lang="en-US" sz="1400" b="1" dirty="0" smtClean="0">
                <a:solidFill>
                  <a:schemeClr val="bg1"/>
                </a:solidFill>
              </a:rPr>
              <a:t>average</a:t>
            </a:r>
            <a:r>
              <a:rPr lang="en-US" sz="1400" dirty="0" smtClean="0">
                <a:solidFill>
                  <a:schemeClr val="bg1"/>
                </a:solidFill>
              </a:rPr>
              <a:t>, </a:t>
            </a:r>
            <a:r>
              <a:rPr lang="en-US" sz="1400" dirty="0">
                <a:solidFill>
                  <a:schemeClr val="bg1"/>
                </a:solidFill>
              </a:rPr>
              <a:t>some </a:t>
            </a:r>
            <a:r>
              <a:rPr lang="en-US" sz="1400" dirty="0" smtClean="0">
                <a:solidFill>
                  <a:schemeClr val="bg1"/>
                </a:solidFill>
              </a:rPr>
              <a:t>scores  </a:t>
            </a:r>
            <a:r>
              <a:rPr lang="en-US" sz="1400" dirty="0">
                <a:solidFill>
                  <a:schemeClr val="bg1"/>
                </a:solidFill>
              </a:rPr>
              <a:t>contribute more “weight” than </a:t>
            </a:r>
            <a:r>
              <a:rPr lang="en-US" sz="1400" dirty="0" smtClean="0">
                <a:solidFill>
                  <a:schemeClr val="bg1"/>
                </a:solidFill>
              </a:rPr>
              <a:t>others.</a:t>
            </a:r>
          </a:p>
          <a:p>
            <a:pPr algn="ctr"/>
            <a:r>
              <a:rPr lang="en-US" sz="1400" dirty="0">
                <a:solidFill>
                  <a:schemeClr val="bg1"/>
                </a:solidFill>
              </a:rPr>
              <a:t>On the CCRPI, higher scores contribute more weight to the average than lower scores.</a:t>
            </a:r>
          </a:p>
          <a:p>
            <a:pPr algn="ctr"/>
            <a:r>
              <a:rPr lang="en-US" sz="1400" dirty="0" smtClean="0">
                <a:solidFill>
                  <a:schemeClr val="bg1"/>
                </a:solidFill>
              </a:rPr>
              <a:t>(click to close)</a:t>
            </a:r>
            <a:endParaRPr lang="en-US" sz="1400" dirty="0">
              <a:solidFill>
                <a:schemeClr val="bg1"/>
              </a:solidFill>
            </a:endParaRPr>
          </a:p>
        </p:txBody>
      </p:sp>
      <p:sp>
        <p:nvSpPr>
          <p:cNvPr id="24" name="fay def"/>
          <p:cNvSpPr txBox="1"/>
          <p:nvPr/>
        </p:nvSpPr>
        <p:spPr>
          <a:xfrm>
            <a:off x="5212760" y="2923783"/>
            <a:ext cx="2265376" cy="1815882"/>
          </a:xfrm>
          <a:prstGeom prst="rect">
            <a:avLst/>
          </a:prstGeom>
          <a:solidFill>
            <a:srgbClr val="0070C0"/>
          </a:solidFill>
        </p:spPr>
        <p:txBody>
          <a:bodyPr wrap="square" rtlCol="0">
            <a:spAutoFit/>
          </a:bodyPr>
          <a:lstStyle/>
          <a:p>
            <a:pPr algn="ctr"/>
            <a:r>
              <a:rPr lang="en-US" sz="1400" dirty="0">
                <a:solidFill>
                  <a:schemeClr val="bg1"/>
                </a:solidFill>
              </a:rPr>
              <a:t>Full Academic Year = student is enrolled 65% of calendar days from year start date to close of GADOE testing window. Only FAY students are included in some CCRPI calculations. </a:t>
            </a:r>
          </a:p>
          <a:p>
            <a:pPr algn="ctr"/>
            <a:r>
              <a:rPr lang="en-US" sz="1400" dirty="0">
                <a:solidFill>
                  <a:schemeClr val="bg1"/>
                </a:solidFill>
              </a:rPr>
              <a:t>(click to close)</a:t>
            </a:r>
          </a:p>
        </p:txBody>
      </p:sp>
      <p:sp>
        <p:nvSpPr>
          <p:cNvPr id="25" name="n=15 def"/>
          <p:cNvSpPr txBox="1"/>
          <p:nvPr/>
        </p:nvSpPr>
        <p:spPr>
          <a:xfrm>
            <a:off x="9127968" y="2243405"/>
            <a:ext cx="2265376" cy="1169551"/>
          </a:xfrm>
          <a:prstGeom prst="rect">
            <a:avLst/>
          </a:prstGeom>
          <a:solidFill>
            <a:srgbClr val="AD237C"/>
          </a:solidFill>
        </p:spPr>
        <p:txBody>
          <a:bodyPr wrap="square" rtlCol="0">
            <a:spAutoFit/>
          </a:bodyPr>
          <a:lstStyle/>
          <a:p>
            <a:pPr algn="ctr"/>
            <a:r>
              <a:rPr lang="en-US" sz="1400" dirty="0">
                <a:solidFill>
                  <a:schemeClr val="bg1"/>
                </a:solidFill>
              </a:rPr>
              <a:t>Minimum subgroup size that must exist for scores to be included in CCRPI scoring and </a:t>
            </a:r>
            <a:r>
              <a:rPr lang="en-US" sz="1400" dirty="0" smtClean="0">
                <a:solidFill>
                  <a:schemeClr val="bg1"/>
                </a:solidFill>
              </a:rPr>
              <a:t>reporting. </a:t>
            </a:r>
          </a:p>
          <a:p>
            <a:pPr algn="ctr"/>
            <a:r>
              <a:rPr lang="en-US" sz="1400" dirty="0" smtClean="0">
                <a:solidFill>
                  <a:schemeClr val="bg1"/>
                </a:solidFill>
              </a:rPr>
              <a:t>(click to close)</a:t>
            </a:r>
            <a:endParaRPr lang="en-US" sz="1400" dirty="0">
              <a:solidFill>
                <a:schemeClr val="bg1"/>
              </a:solidFill>
            </a:endParaRPr>
          </a:p>
        </p:txBody>
      </p:sp>
      <p:sp>
        <p:nvSpPr>
          <p:cNvPr id="26" name="equally distr pts"/>
          <p:cNvSpPr/>
          <p:nvPr/>
        </p:nvSpPr>
        <p:spPr>
          <a:xfrm>
            <a:off x="8841271" y="3437918"/>
            <a:ext cx="2815593" cy="1301747"/>
          </a:xfrm>
          <a:prstGeom prst="rect">
            <a:avLst/>
          </a:prstGeom>
          <a:solidFill>
            <a:srgbClr val="AD237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If EL subgroup doesn’t exist or </a:t>
            </a:r>
          </a:p>
          <a:p>
            <a:pPr algn="ctr"/>
            <a:r>
              <a:rPr lang="en-US" sz="1400" dirty="0" smtClean="0">
                <a:solidFill>
                  <a:schemeClr val="bg1"/>
                </a:solidFill>
              </a:rPr>
              <a:t>N &lt; 15, the ACCESS points (3.5) are equally distributed between ELA and Math, making each of them = 50% or 17.5 pts. (click to close) </a:t>
            </a:r>
            <a:endParaRPr lang="en-US" sz="1400" dirty="0">
              <a:solidFill>
                <a:schemeClr val="bg1"/>
              </a:solidFill>
            </a:endParaRPr>
          </a:p>
        </p:txBody>
      </p:sp>
      <p:sp>
        <p:nvSpPr>
          <p:cNvPr id="28" name="TextBox 27"/>
          <p:cNvSpPr txBox="1"/>
          <p:nvPr/>
        </p:nvSpPr>
        <p:spPr>
          <a:xfrm>
            <a:off x="5686652" y="6535935"/>
            <a:ext cx="1285647" cy="307777"/>
          </a:xfrm>
          <a:prstGeom prst="rect">
            <a:avLst/>
          </a:prstGeom>
          <a:noFill/>
        </p:spPr>
        <p:txBody>
          <a:bodyPr wrap="square" rtlCol="0">
            <a:spAutoFit/>
          </a:bodyPr>
          <a:lstStyle/>
          <a:p>
            <a:pPr algn="ctr"/>
            <a:r>
              <a:rPr lang="en-US" sz="1400" dirty="0" smtClean="0"/>
              <a:t>P slide 1 of 2</a:t>
            </a:r>
            <a:endParaRPr lang="en-US" sz="1400" dirty="0"/>
          </a:p>
        </p:txBody>
      </p:sp>
      <p:sp>
        <p:nvSpPr>
          <p:cNvPr id="29" name="TextBox 28"/>
          <p:cNvSpPr txBox="1"/>
          <p:nvPr/>
        </p:nvSpPr>
        <p:spPr>
          <a:xfrm>
            <a:off x="2440395" y="6604891"/>
            <a:ext cx="1394216" cy="307777"/>
          </a:xfrm>
          <a:prstGeom prst="rect">
            <a:avLst/>
          </a:prstGeom>
          <a:noFill/>
        </p:spPr>
        <p:txBody>
          <a:bodyPr wrap="square" rtlCol="0">
            <a:spAutoFit/>
          </a:bodyPr>
          <a:lstStyle/>
          <a:p>
            <a:r>
              <a:rPr lang="en-US" sz="1400" dirty="0" smtClean="0"/>
              <a:t>Source 4, 7</a:t>
            </a:r>
            <a:endParaRPr lang="en-US" sz="1400" dirty="0"/>
          </a:p>
        </p:txBody>
      </p:sp>
    </p:spTree>
    <p:extLst>
      <p:ext uri="{BB962C8B-B14F-4D97-AF65-F5344CB8AC3E}">
        <p14:creationId xmlns:p14="http://schemas.microsoft.com/office/powerpoint/2010/main" val="33683840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25"/>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7187" y="233808"/>
            <a:ext cx="9246177" cy="1325562"/>
          </a:xfrm>
        </p:spPr>
        <p:txBody>
          <a:bodyPr>
            <a:normAutofit/>
          </a:bodyPr>
          <a:lstStyle/>
          <a:p>
            <a:pPr algn="ctr"/>
            <a:r>
              <a:rPr lang="en-US" sz="3200" b="1" dirty="0" smtClean="0">
                <a:latin typeface="+mn-lt"/>
              </a:rPr>
              <a:t>Student Growth Percentile (SGP) Illustration</a:t>
            </a:r>
            <a:endParaRPr lang="en-US" sz="3200" b="1" dirty="0">
              <a:latin typeface="+mn-l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3464" y="1489620"/>
            <a:ext cx="9223152" cy="5188023"/>
          </a:xfrm>
        </p:spPr>
      </p:pic>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sp>
        <p:nvSpPr>
          <p:cNvPr id="7" name="TextBox 6"/>
          <p:cNvSpPr txBox="1"/>
          <p:nvPr/>
        </p:nvSpPr>
        <p:spPr>
          <a:xfrm>
            <a:off x="102177" y="3237073"/>
            <a:ext cx="4333675"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All students made a 485 in 6</a:t>
            </a:r>
            <a:r>
              <a:rPr lang="en-US" b="1" baseline="30000" dirty="0" smtClean="0"/>
              <a:t>th</a:t>
            </a:r>
            <a:r>
              <a:rPr lang="en-US" b="1" dirty="0" smtClean="0"/>
              <a:t> grade.</a:t>
            </a:r>
          </a:p>
          <a:p>
            <a:pPr marL="285750" indent="-285750">
              <a:buFont typeface="Arial" panose="020B0604020202020204" pitchFamily="34" charset="0"/>
              <a:buChar char="•"/>
            </a:pPr>
            <a:r>
              <a:rPr lang="en-US" b="1" dirty="0" smtClean="0"/>
              <a:t>They made different scores in 7</a:t>
            </a:r>
            <a:r>
              <a:rPr lang="en-US" b="1" baseline="30000" dirty="0" smtClean="0"/>
              <a:t>th</a:t>
            </a:r>
            <a:r>
              <a:rPr lang="en-US" b="1" dirty="0" smtClean="0"/>
              <a:t> grade.</a:t>
            </a:r>
          </a:p>
          <a:p>
            <a:pPr marL="285750" indent="-285750">
              <a:buFont typeface="Arial" panose="020B0604020202020204" pitchFamily="34" charset="0"/>
              <a:buChar char="•"/>
            </a:pPr>
            <a:r>
              <a:rPr lang="en-US" b="1" dirty="0" smtClean="0"/>
              <a:t>An SGP of 86 shows </a:t>
            </a:r>
          </a:p>
          <a:p>
            <a:pPr marL="285750" indent="-285750"/>
            <a:r>
              <a:rPr lang="en-US" b="1" dirty="0"/>
              <a:t> </a:t>
            </a:r>
            <a:r>
              <a:rPr lang="en-US" b="1" dirty="0" smtClean="0"/>
              <a:t>     higher than average growth. </a:t>
            </a:r>
          </a:p>
          <a:p>
            <a:pPr marL="285750" indent="-285750">
              <a:buFont typeface="Arial" panose="020B0604020202020204" pitchFamily="34" charset="0"/>
              <a:buChar char="•"/>
            </a:pPr>
            <a:r>
              <a:rPr lang="en-US" b="1" dirty="0" smtClean="0"/>
              <a:t>An SGP of 27 shows </a:t>
            </a:r>
          </a:p>
          <a:p>
            <a:r>
              <a:rPr lang="en-US" b="1" dirty="0"/>
              <a:t> </a:t>
            </a:r>
            <a:r>
              <a:rPr lang="en-US" b="1" dirty="0" smtClean="0"/>
              <a:t>     lower than average growth.</a:t>
            </a:r>
          </a:p>
        </p:txBody>
      </p:sp>
      <p:cxnSp>
        <p:nvCxnSpPr>
          <p:cNvPr id="9" name="Straight Arrow Connector 8"/>
          <p:cNvCxnSpPr/>
          <p:nvPr/>
        </p:nvCxnSpPr>
        <p:spPr>
          <a:xfrm flipV="1">
            <a:off x="2743200" y="2954682"/>
            <a:ext cx="1010264" cy="282392"/>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3071076" y="6567586"/>
            <a:ext cx="1364776" cy="307777"/>
          </a:xfrm>
          <a:prstGeom prst="rect">
            <a:avLst/>
          </a:prstGeom>
          <a:noFill/>
        </p:spPr>
        <p:txBody>
          <a:bodyPr wrap="square" rtlCol="0">
            <a:spAutoFit/>
          </a:bodyPr>
          <a:lstStyle/>
          <a:p>
            <a:r>
              <a:rPr lang="en-US" sz="1400" dirty="0" smtClean="0"/>
              <a:t>Source 7</a:t>
            </a:r>
            <a:endParaRPr lang="en-US" sz="1400" dirty="0"/>
          </a:p>
        </p:txBody>
      </p:sp>
      <p:sp>
        <p:nvSpPr>
          <p:cNvPr id="19" name="Rounded Rectangle 18">
            <a:hlinkClick r:id="rId3" action="ppaction://hlinksldjump"/>
          </p:cNvPr>
          <p:cNvSpPr/>
          <p:nvPr/>
        </p:nvSpPr>
        <p:spPr>
          <a:xfrm>
            <a:off x="1262498" y="1113652"/>
            <a:ext cx="1480702" cy="31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Click to Close</a:t>
            </a:r>
            <a:endParaRPr lang="en-US" sz="1100" b="1" dirty="0">
              <a:solidFill>
                <a:schemeClr val="tx1"/>
              </a:solidFill>
            </a:endParaRPr>
          </a:p>
        </p:txBody>
      </p:sp>
    </p:spTree>
    <p:extLst>
      <p:ext uri="{BB962C8B-B14F-4D97-AF65-F5344CB8AC3E}">
        <p14:creationId xmlns:p14="http://schemas.microsoft.com/office/powerpoint/2010/main" val="79520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111" b="9517"/>
          <a:stretch/>
        </p:blipFill>
        <p:spPr>
          <a:xfrm>
            <a:off x="4182523" y="687642"/>
            <a:ext cx="1507547" cy="1181498"/>
          </a:xfrm>
          <a:prstGeom prst="rect">
            <a:avLst/>
          </a:prstGeom>
        </p:spPr>
      </p:pic>
      <p:sp>
        <p:nvSpPr>
          <p:cNvPr id="3" name="Rounded Rectangle 2"/>
          <p:cNvSpPr/>
          <p:nvPr/>
        </p:nvSpPr>
        <p:spPr>
          <a:xfrm>
            <a:off x="9920275" y="1748116"/>
            <a:ext cx="2170610" cy="26759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Log in to </a:t>
            </a:r>
          </a:p>
          <a:p>
            <a:pPr algn="ctr"/>
            <a:r>
              <a:rPr lang="en-US" sz="1400" dirty="0">
                <a:solidFill>
                  <a:prstClr val="black"/>
                </a:solidFill>
              </a:rPr>
              <a:t>G</a:t>
            </a:r>
            <a:r>
              <a:rPr lang="en-US" sz="1400" dirty="0" smtClean="0">
                <a:solidFill>
                  <a:prstClr val="black"/>
                </a:solidFill>
              </a:rPr>
              <a:t>ADOE Portal</a:t>
            </a:r>
          </a:p>
          <a:p>
            <a:r>
              <a:rPr lang="en-US" sz="1400" dirty="0" smtClean="0">
                <a:solidFill>
                  <a:prstClr val="black"/>
                </a:solidFill>
              </a:rPr>
              <a:t>1. Select:</a:t>
            </a:r>
          </a:p>
          <a:p>
            <a:pPr marL="120650"/>
            <a:r>
              <a:rPr lang="en-US" sz="1400" dirty="0" smtClean="0">
                <a:solidFill>
                  <a:prstClr val="black"/>
                </a:solidFill>
              </a:rPr>
              <a:t>- “CCRPI Reports”</a:t>
            </a:r>
          </a:p>
          <a:p>
            <a:pPr marL="120650"/>
            <a:r>
              <a:rPr lang="en-US" sz="1400" dirty="0" smtClean="0">
                <a:solidFill>
                  <a:prstClr val="black"/>
                </a:solidFill>
              </a:rPr>
              <a:t>- “Data Details” TAB</a:t>
            </a:r>
          </a:p>
          <a:p>
            <a:pPr marL="120650"/>
            <a:r>
              <a:rPr lang="en-US" sz="1400" dirty="0" smtClean="0">
                <a:solidFill>
                  <a:prstClr val="black"/>
                </a:solidFill>
              </a:rPr>
              <a:t>- The desired file </a:t>
            </a:r>
          </a:p>
          <a:p>
            <a:pPr marL="228600" indent="-228600"/>
            <a:r>
              <a:rPr lang="en-US" sz="1400" dirty="0" smtClean="0">
                <a:solidFill>
                  <a:prstClr val="black"/>
                </a:solidFill>
              </a:rPr>
              <a:t>2. Download file in     Excel format</a:t>
            </a:r>
          </a:p>
          <a:p>
            <a:pPr marL="174625" indent="-174625"/>
            <a:r>
              <a:rPr lang="en-US" sz="1400" dirty="0" smtClean="0">
                <a:solidFill>
                  <a:prstClr val="black"/>
                </a:solidFill>
              </a:rPr>
              <a:t>3. Filter according to GADOE Calculation Guide</a:t>
            </a:r>
            <a:endParaRPr lang="en-US" sz="1400" dirty="0">
              <a:solidFill>
                <a:prstClr val="black"/>
              </a:solidFill>
            </a:endParaRPr>
          </a:p>
        </p:txBody>
      </p:sp>
      <p:pic>
        <p:nvPicPr>
          <p:cNvPr id="19" name="Picture 18">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993" y="104307"/>
            <a:ext cx="951270" cy="914400"/>
          </a:xfrm>
          <a:prstGeom prst="rect">
            <a:avLst/>
          </a:prstGeom>
        </p:spPr>
      </p:pic>
      <p:sp>
        <p:nvSpPr>
          <p:cNvPr id="21" name="Title 20"/>
          <p:cNvSpPr>
            <a:spLocks noGrp="1"/>
          </p:cNvSpPr>
          <p:nvPr>
            <p:ph type="title"/>
          </p:nvPr>
        </p:nvSpPr>
        <p:spPr>
          <a:xfrm>
            <a:off x="3047263" y="104307"/>
            <a:ext cx="5931386" cy="583335"/>
          </a:xfrm>
        </p:spPr>
        <p:txBody>
          <a:bodyPr>
            <a:normAutofit/>
          </a:bodyPr>
          <a:lstStyle/>
          <a:p>
            <a:pPr algn="ctr"/>
            <a:r>
              <a:rPr lang="en-US" sz="3200" b="1" dirty="0" smtClean="0">
                <a:latin typeface="+mn-lt"/>
              </a:rPr>
              <a:t>Data Sources for Progress</a:t>
            </a:r>
            <a:endParaRPr lang="en-US" sz="3200" b="1" dirty="0">
              <a:latin typeface="+mn-lt"/>
            </a:endParaRPr>
          </a:p>
        </p:txBody>
      </p:sp>
      <p:pic>
        <p:nvPicPr>
          <p:cNvPr id="23" name="Picture 22"/>
          <p:cNvPicPr>
            <a:picLocks noChangeAspect="1"/>
          </p:cNvPicPr>
          <p:nvPr/>
        </p:nvPicPr>
        <p:blipFill>
          <a:blip r:embed="rId4"/>
          <a:stretch>
            <a:fillRect/>
          </a:stretch>
        </p:blipFill>
        <p:spPr>
          <a:xfrm>
            <a:off x="9751567" y="687642"/>
            <a:ext cx="2387137" cy="855439"/>
          </a:xfrm>
          <a:prstGeom prst="rect">
            <a:avLst/>
          </a:prstGeom>
        </p:spPr>
      </p:pic>
      <p:pic>
        <p:nvPicPr>
          <p:cNvPr id="2" name="Picture 1"/>
          <p:cNvPicPr>
            <a:picLocks noChangeAspect="1"/>
          </p:cNvPicPr>
          <p:nvPr/>
        </p:nvPicPr>
        <p:blipFill rotWithShape="1">
          <a:blip r:embed="rId5"/>
          <a:srcRect l="23319" t="27534" r="19268" b="4348"/>
          <a:stretch/>
        </p:blipFill>
        <p:spPr>
          <a:xfrm>
            <a:off x="9914321" y="4508896"/>
            <a:ext cx="2176564" cy="2228884"/>
          </a:xfrm>
          <a:prstGeom prst="rect">
            <a:avLst/>
          </a:prstGeom>
        </p:spPr>
      </p:pic>
      <p:pic>
        <p:nvPicPr>
          <p:cNvPr id="16" name="Picture 15"/>
          <p:cNvPicPr>
            <a:picLocks noChangeAspect="1"/>
          </p:cNvPicPr>
          <p:nvPr/>
        </p:nvPicPr>
        <p:blipFill>
          <a:blip r:embed="rId6"/>
          <a:stretch>
            <a:fillRect/>
          </a:stretch>
        </p:blipFill>
        <p:spPr>
          <a:xfrm>
            <a:off x="82092" y="1869140"/>
            <a:ext cx="4797968" cy="4828450"/>
          </a:xfrm>
          <a:prstGeom prst="rect">
            <a:avLst/>
          </a:prstGeom>
        </p:spPr>
      </p:pic>
      <p:grpSp>
        <p:nvGrpSpPr>
          <p:cNvPr id="27" name="Group 26"/>
          <p:cNvGrpSpPr/>
          <p:nvPr/>
        </p:nvGrpSpPr>
        <p:grpSpPr>
          <a:xfrm>
            <a:off x="4964414" y="1869140"/>
            <a:ext cx="4787153" cy="4814048"/>
            <a:chOff x="4964414" y="1869140"/>
            <a:chExt cx="4787153" cy="4814048"/>
          </a:xfrm>
        </p:grpSpPr>
        <p:sp>
          <p:nvSpPr>
            <p:cNvPr id="12" name="Rounded Rectangle 11"/>
            <p:cNvSpPr/>
            <p:nvPr/>
          </p:nvSpPr>
          <p:spPr>
            <a:xfrm>
              <a:off x="4964414" y="1869140"/>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sz="1400" dirty="0" smtClean="0">
                <a:solidFill>
                  <a:prstClr val="black"/>
                </a:solidFill>
              </a:endParaRPr>
            </a:p>
            <a:p>
              <a:pPr marL="174625"/>
              <a:endParaRPr lang="en-US" sz="1400" dirty="0">
                <a:solidFill>
                  <a:prstClr val="black"/>
                </a:solidFill>
              </a:endParaRPr>
            </a:p>
            <a:p>
              <a:pPr marL="174625"/>
              <a:r>
                <a:rPr lang="en-US" sz="1400" dirty="0" smtClean="0">
                  <a:solidFill>
                    <a:prstClr val="black"/>
                  </a:solidFill>
                </a:rPr>
                <a:t>-Analyze data by multiple dimensions simultaneously,</a:t>
              </a:r>
            </a:p>
            <a:p>
              <a:pPr marL="174625"/>
              <a:r>
                <a:rPr lang="en-US" sz="1400" dirty="0">
                  <a:solidFill>
                    <a:prstClr val="black"/>
                  </a:solidFill>
                </a:rPr>
                <a:t>-</a:t>
              </a:r>
              <a:r>
                <a:rPr lang="en-US" sz="1400" dirty="0" smtClean="0">
                  <a:solidFill>
                    <a:prstClr val="black"/>
                  </a:solidFill>
                </a:rPr>
                <a:t>Compare across years, districts and schools, </a:t>
              </a:r>
            </a:p>
            <a:p>
              <a:pPr marL="174625"/>
              <a:r>
                <a:rPr lang="en-US" sz="1400" dirty="0" smtClean="0">
                  <a:solidFill>
                    <a:prstClr val="black"/>
                  </a:solidFill>
                </a:rPr>
                <a:t>-Save and share reports and auto-generated charts,</a:t>
              </a:r>
            </a:p>
            <a:p>
              <a:pPr marL="174625"/>
              <a:r>
                <a:rPr lang="en-US" sz="1400" dirty="0" smtClean="0">
                  <a:solidFill>
                    <a:prstClr val="black"/>
                  </a:solidFill>
                </a:rPr>
                <a:t> -Export to Excel or PDF</a:t>
              </a:r>
            </a:p>
          </p:txBody>
        </p:sp>
        <p:pic>
          <p:nvPicPr>
            <p:cNvPr id="17" name="Picture 16"/>
            <p:cNvPicPr>
              <a:picLocks noChangeAspect="1"/>
            </p:cNvPicPr>
            <p:nvPr/>
          </p:nvPicPr>
          <p:blipFill>
            <a:blip r:embed="rId7"/>
            <a:stretch>
              <a:fillRect/>
            </a:stretch>
          </p:blipFill>
          <p:spPr>
            <a:xfrm>
              <a:off x="5399772" y="2125678"/>
              <a:ext cx="4000000" cy="1971429"/>
            </a:xfrm>
            <a:prstGeom prst="rect">
              <a:avLst/>
            </a:prstGeom>
          </p:spPr>
        </p:pic>
        <p:sp>
          <p:nvSpPr>
            <p:cNvPr id="24" name="Oval 23"/>
            <p:cNvSpPr/>
            <p:nvPr/>
          </p:nvSpPr>
          <p:spPr>
            <a:xfrm>
              <a:off x="8447455" y="1978924"/>
              <a:ext cx="1033694" cy="5535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p:nvPicPr>
          <p:blipFill>
            <a:blip r:embed="rId8"/>
            <a:stretch>
              <a:fillRect/>
            </a:stretch>
          </p:blipFill>
          <p:spPr>
            <a:xfrm>
              <a:off x="7404958" y="3493828"/>
              <a:ext cx="2318343" cy="521096"/>
            </a:xfrm>
            <a:prstGeom prst="rect">
              <a:avLst/>
            </a:prstGeom>
          </p:spPr>
        </p:pic>
        <p:pic>
          <p:nvPicPr>
            <p:cNvPr id="22" name="Picture 21"/>
            <p:cNvPicPr>
              <a:picLocks noChangeAspect="1"/>
            </p:cNvPicPr>
            <p:nvPr/>
          </p:nvPicPr>
          <p:blipFill>
            <a:blip r:embed="rId9"/>
            <a:stretch>
              <a:fillRect/>
            </a:stretch>
          </p:blipFill>
          <p:spPr>
            <a:xfrm>
              <a:off x="5903968" y="4142794"/>
              <a:ext cx="2908044" cy="1579001"/>
            </a:xfrm>
            <a:prstGeom prst="rect">
              <a:avLst/>
            </a:prstGeom>
          </p:spPr>
        </p:pic>
      </p:grpSp>
      <p:sp>
        <p:nvSpPr>
          <p:cNvPr id="28" name="Rounded Rectangle 27">
            <a:hlinkClick r:id="rId10" action="ppaction://hlinksldjump"/>
          </p:cNvPr>
          <p:cNvSpPr/>
          <p:nvPr/>
        </p:nvSpPr>
        <p:spPr>
          <a:xfrm>
            <a:off x="1831277" y="1221461"/>
            <a:ext cx="1480702" cy="31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Click to Close</a:t>
            </a:r>
            <a:endParaRPr lang="en-US" sz="1100" b="1" dirty="0">
              <a:solidFill>
                <a:prstClr val="black"/>
              </a:solidFill>
            </a:endParaRPr>
          </a:p>
        </p:txBody>
      </p:sp>
    </p:spTree>
    <p:extLst>
      <p:ext uri="{BB962C8B-B14F-4D97-AF65-F5344CB8AC3E}">
        <p14:creationId xmlns:p14="http://schemas.microsoft.com/office/powerpoint/2010/main" val="3342990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460" y="29497"/>
            <a:ext cx="5942572" cy="924947"/>
          </a:xfrm>
        </p:spPr>
        <p:txBody>
          <a:bodyPr>
            <a:normAutofit/>
          </a:bodyPr>
          <a:lstStyle/>
          <a:p>
            <a:r>
              <a:rPr lang="en-US" sz="3200" dirty="0" smtClean="0">
                <a:latin typeface="+mn-lt"/>
              </a:rPr>
              <a:t>Example of Progress Component</a:t>
            </a:r>
            <a:endParaRPr lang="en-US" sz="3200" dirty="0">
              <a:latin typeface="+mn-lt"/>
            </a:endParaRPr>
          </a:p>
        </p:txBody>
      </p:sp>
      <p:pic>
        <p:nvPicPr>
          <p:cNvPr id="4" name="Snagit_PPT2A6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7951" y="1074113"/>
            <a:ext cx="9371374" cy="5458052"/>
          </a:xfrm>
        </p:spPr>
      </p:pic>
      <p:pic>
        <p:nvPicPr>
          <p:cNvPr id="5" name="Picture 4">
            <a:hlinkClick r:id="rId4" action="ppaction://hlinksldjump"/>
          </p:cNvPr>
          <p:cNvPicPr>
            <a:picLocks noChangeAspect="1"/>
          </p:cNvPicPr>
          <p:nvPr/>
        </p:nvPicPr>
        <p:blipFill>
          <a:blip r:embed="rId5"/>
          <a:stretch>
            <a:fillRect/>
          </a:stretch>
        </p:blipFill>
        <p:spPr>
          <a:xfrm>
            <a:off x="10769121" y="244531"/>
            <a:ext cx="871804" cy="890093"/>
          </a:xfrm>
          <a:prstGeom prst="rect">
            <a:avLst/>
          </a:prstGeom>
        </p:spPr>
      </p:pic>
      <p:sp>
        <p:nvSpPr>
          <p:cNvPr id="7" name="TextBox 6"/>
          <p:cNvSpPr txBox="1"/>
          <p:nvPr/>
        </p:nvSpPr>
        <p:spPr>
          <a:xfrm>
            <a:off x="3075605" y="6505157"/>
            <a:ext cx="1578033" cy="307777"/>
          </a:xfrm>
          <a:prstGeom prst="rect">
            <a:avLst/>
          </a:prstGeom>
          <a:noFill/>
        </p:spPr>
        <p:txBody>
          <a:bodyPr wrap="square" rtlCol="0">
            <a:spAutoFit/>
          </a:bodyPr>
          <a:lstStyle/>
          <a:p>
            <a:r>
              <a:rPr lang="en-US" sz="1400" dirty="0" smtClean="0"/>
              <a:t>Source 4</a:t>
            </a:r>
            <a:endParaRPr lang="en-US" sz="1400" dirty="0"/>
          </a:p>
        </p:txBody>
      </p:sp>
      <p:sp>
        <p:nvSpPr>
          <p:cNvPr id="3" name="Slide Number Placeholder 2"/>
          <p:cNvSpPr>
            <a:spLocks noGrp="1"/>
          </p:cNvSpPr>
          <p:nvPr>
            <p:ph type="sldNum" sz="quarter" idx="12"/>
          </p:nvPr>
        </p:nvSpPr>
        <p:spPr/>
        <p:txBody>
          <a:bodyPr/>
          <a:lstStyle/>
          <a:p>
            <a:fld id="{4FAB73BC-B049-4115-A692-8D63A059BFB8}" type="slidenum">
              <a:rPr lang="en-US" smtClean="0"/>
              <a:t>13</a:t>
            </a:fld>
            <a:endParaRPr lang="en-US" dirty="0"/>
          </a:p>
        </p:txBody>
      </p:sp>
      <p:pic>
        <p:nvPicPr>
          <p:cNvPr id="8" name="Picture 7"/>
          <p:cNvPicPr>
            <a:picLocks noChangeAspect="1"/>
          </p:cNvPicPr>
          <p:nvPr/>
        </p:nvPicPr>
        <p:blipFill>
          <a:blip r:embed="rId6"/>
          <a:stretch>
            <a:fillRect/>
          </a:stretch>
        </p:blipFill>
        <p:spPr>
          <a:xfrm>
            <a:off x="621074" y="171373"/>
            <a:ext cx="1694835" cy="963251"/>
          </a:xfrm>
          <a:prstGeom prst="rect">
            <a:avLst/>
          </a:prstGeom>
        </p:spPr>
      </p:pic>
      <p:sp>
        <p:nvSpPr>
          <p:cNvPr id="9" name="Freeform 8"/>
          <p:cNvSpPr/>
          <p:nvPr/>
        </p:nvSpPr>
        <p:spPr>
          <a:xfrm>
            <a:off x="10269325" y="5230097"/>
            <a:ext cx="1371600" cy="1126253"/>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dirty="0">
                <a:solidFill>
                  <a:schemeClr val="bg1"/>
                </a:solidFill>
              </a:rPr>
              <a:t>(</a:t>
            </a:r>
            <a:r>
              <a:rPr lang="en-US" dirty="0">
                <a:solidFill>
                  <a:schemeClr val="bg1"/>
                </a:solidFill>
              </a:rPr>
              <a:t>88.5) (.35) =</a:t>
            </a:r>
          </a:p>
          <a:p>
            <a:pPr lvl="0" algn="ctr" defTabSz="889000">
              <a:lnSpc>
                <a:spcPct val="90000"/>
              </a:lnSpc>
              <a:spcBef>
                <a:spcPct val="0"/>
              </a:spcBef>
              <a:spcAft>
                <a:spcPts val="0"/>
              </a:spcAft>
            </a:pPr>
            <a:r>
              <a:rPr lang="en-US" dirty="0">
                <a:solidFill>
                  <a:schemeClr val="bg1"/>
                </a:solidFill>
              </a:rPr>
              <a:t>30.975 pts </a:t>
            </a:r>
          </a:p>
          <a:p>
            <a:pPr lvl="0" algn="ctr" defTabSz="889000">
              <a:lnSpc>
                <a:spcPct val="90000"/>
              </a:lnSpc>
              <a:spcBef>
                <a:spcPct val="0"/>
              </a:spcBef>
              <a:spcAft>
                <a:spcPts val="0"/>
              </a:spcAft>
            </a:pPr>
            <a:r>
              <a:rPr lang="en-US" dirty="0">
                <a:solidFill>
                  <a:schemeClr val="bg1"/>
                </a:solidFill>
              </a:rPr>
              <a:t>out of 35</a:t>
            </a:r>
          </a:p>
        </p:txBody>
      </p:sp>
      <p:sp>
        <p:nvSpPr>
          <p:cNvPr id="10" name="TextBox 9"/>
          <p:cNvSpPr txBox="1"/>
          <p:nvPr/>
        </p:nvSpPr>
        <p:spPr>
          <a:xfrm>
            <a:off x="5820002" y="6535935"/>
            <a:ext cx="1228497" cy="307777"/>
          </a:xfrm>
          <a:prstGeom prst="rect">
            <a:avLst/>
          </a:prstGeom>
          <a:noFill/>
        </p:spPr>
        <p:txBody>
          <a:bodyPr wrap="square" rtlCol="0">
            <a:spAutoFit/>
          </a:bodyPr>
          <a:lstStyle/>
          <a:p>
            <a:pPr algn="ctr"/>
            <a:r>
              <a:rPr lang="en-US" sz="1400" dirty="0" smtClean="0"/>
              <a:t>P slide </a:t>
            </a:r>
            <a:r>
              <a:rPr lang="en-US" sz="1400" dirty="0"/>
              <a:t>2</a:t>
            </a:r>
            <a:r>
              <a:rPr lang="en-US" sz="1400" dirty="0" smtClean="0"/>
              <a:t> of 2</a:t>
            </a:r>
            <a:endParaRPr lang="en-US" sz="1400" dirty="0"/>
          </a:p>
        </p:txBody>
      </p:sp>
      <p:sp>
        <p:nvSpPr>
          <p:cNvPr id="6" name="Rectangle 5"/>
          <p:cNvSpPr/>
          <p:nvPr/>
        </p:nvSpPr>
        <p:spPr>
          <a:xfrm>
            <a:off x="6925699" y="3803139"/>
            <a:ext cx="4279324" cy="1384995"/>
          </a:xfrm>
          <a:prstGeom prst="rect">
            <a:avLst/>
          </a:prstGeom>
          <a:ln>
            <a:solidFill>
              <a:schemeClr val="accent1">
                <a:lumMod val="75000"/>
              </a:schemeClr>
            </a:solidFill>
          </a:ln>
        </p:spPr>
        <p:txBody>
          <a:bodyPr wrap="square">
            <a:spAutoFit/>
          </a:bodyPr>
          <a:lstStyle/>
          <a:p>
            <a:pPr lvl="0" algn="ctr">
              <a:lnSpc>
                <a:spcPct val="100000"/>
              </a:lnSpc>
              <a:spcBef>
                <a:spcPts val="0"/>
              </a:spcBef>
            </a:pPr>
            <a:r>
              <a:rPr lang="en-US" sz="1200" dirty="0" smtClean="0">
                <a:solidFill>
                  <a:schemeClr val="accent1">
                    <a:lumMod val="50000"/>
                  </a:schemeClr>
                </a:solidFill>
              </a:rPr>
              <a:t>Notes</a:t>
            </a:r>
          </a:p>
          <a:p>
            <a:pPr marL="171450" lvl="0" indent="-171450">
              <a:lnSpc>
                <a:spcPct val="100000"/>
              </a:lnSpc>
              <a:spcBef>
                <a:spcPts val="0"/>
              </a:spcBef>
              <a:buFont typeface="Arial" panose="020B0604020202020204" pitchFamily="34" charset="0"/>
              <a:buChar char="•"/>
            </a:pPr>
            <a:r>
              <a:rPr lang="en-US" sz="1200" dirty="0" smtClean="0">
                <a:solidFill>
                  <a:schemeClr val="accent1">
                    <a:lumMod val="50000"/>
                  </a:schemeClr>
                </a:solidFill>
              </a:rPr>
              <a:t>EL </a:t>
            </a:r>
            <a:r>
              <a:rPr lang="en-US" sz="1200" dirty="0">
                <a:solidFill>
                  <a:schemeClr val="accent1">
                    <a:lumMod val="50000"/>
                  </a:schemeClr>
                </a:solidFill>
              </a:rPr>
              <a:t>students’ progress towards English language proficiency is measured using the ACCESS exam.  </a:t>
            </a:r>
            <a:endParaRPr lang="en-US" sz="1200" dirty="0" smtClean="0">
              <a:solidFill>
                <a:schemeClr val="accent1">
                  <a:lumMod val="50000"/>
                </a:schemeClr>
              </a:solidFill>
            </a:endParaRPr>
          </a:p>
          <a:p>
            <a:pPr marL="171450" lvl="0" indent="-171450">
              <a:lnSpc>
                <a:spcPct val="100000"/>
              </a:lnSpc>
              <a:spcBef>
                <a:spcPts val="0"/>
              </a:spcBef>
              <a:buFont typeface="Arial" panose="020B0604020202020204" pitchFamily="34" charset="0"/>
              <a:buChar char="•"/>
            </a:pPr>
            <a:r>
              <a:rPr lang="en-US" sz="1200" dirty="0" smtClean="0">
                <a:solidFill>
                  <a:schemeClr val="accent1">
                    <a:lumMod val="50000"/>
                  </a:schemeClr>
                </a:solidFill>
              </a:rPr>
              <a:t>Progress </a:t>
            </a:r>
            <a:r>
              <a:rPr lang="en-US" sz="1200" dirty="0">
                <a:solidFill>
                  <a:schemeClr val="accent1">
                    <a:lumMod val="50000"/>
                  </a:schemeClr>
                </a:solidFill>
              </a:rPr>
              <a:t>is defined as moving from one state-defined Performance Band to a higher Performance Band on this exam. </a:t>
            </a:r>
            <a:endParaRPr lang="en-US" sz="1200" dirty="0" smtClean="0">
              <a:solidFill>
                <a:schemeClr val="accent1">
                  <a:lumMod val="50000"/>
                </a:schemeClr>
              </a:solidFill>
            </a:endParaRPr>
          </a:p>
          <a:p>
            <a:pPr marL="171450" lvl="0" indent="-171450">
              <a:lnSpc>
                <a:spcPct val="100000"/>
              </a:lnSpc>
              <a:spcBef>
                <a:spcPts val="0"/>
              </a:spcBef>
              <a:buFont typeface="Arial" panose="020B0604020202020204" pitchFamily="34" charset="0"/>
              <a:buChar char="•"/>
            </a:pPr>
            <a:r>
              <a:rPr lang="en-US" sz="1200" dirty="0" smtClean="0">
                <a:solidFill>
                  <a:schemeClr val="accent1">
                    <a:lumMod val="50000"/>
                  </a:schemeClr>
                </a:solidFill>
              </a:rPr>
              <a:t>An </a:t>
            </a:r>
            <a:r>
              <a:rPr lang="en-US" sz="1200" dirty="0">
                <a:solidFill>
                  <a:schemeClr val="accent1">
                    <a:lumMod val="50000"/>
                  </a:schemeClr>
                </a:solidFill>
              </a:rPr>
              <a:t>EL student’s Progress Score is included in CCRPI calculations beginning in the 2</a:t>
            </a:r>
            <a:r>
              <a:rPr lang="en-US" sz="1200" baseline="30000" dirty="0">
                <a:solidFill>
                  <a:schemeClr val="accent1">
                    <a:lumMod val="50000"/>
                  </a:schemeClr>
                </a:solidFill>
              </a:rPr>
              <a:t>nd</a:t>
            </a:r>
            <a:r>
              <a:rPr lang="en-US" sz="1200" dirty="0">
                <a:solidFill>
                  <a:schemeClr val="accent1">
                    <a:lumMod val="50000"/>
                  </a:schemeClr>
                </a:solidFill>
              </a:rPr>
              <a:t> year.</a:t>
            </a:r>
          </a:p>
        </p:txBody>
      </p:sp>
    </p:spTree>
    <p:extLst>
      <p:ext uri="{BB962C8B-B14F-4D97-AF65-F5344CB8AC3E}">
        <p14:creationId xmlns:p14="http://schemas.microsoft.com/office/powerpoint/2010/main" val="133924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6" y="985192"/>
            <a:ext cx="3614721" cy="1122812"/>
          </a:xfrm>
        </p:spPr>
        <p:txBody>
          <a:bodyPr>
            <a:normAutofit/>
          </a:bodyPr>
          <a:lstStyle/>
          <a:p>
            <a:r>
              <a:rPr lang="en-US" sz="3200" dirty="0" smtClean="0">
                <a:latin typeface="+mn-lt"/>
              </a:rPr>
              <a:t>Closing Gaps (Flags)</a:t>
            </a:r>
            <a:br>
              <a:rPr lang="en-US" sz="3200" dirty="0" smtClean="0">
                <a:latin typeface="+mn-lt"/>
              </a:rPr>
            </a:br>
            <a:r>
              <a:rPr lang="en-US" sz="3200" dirty="0" smtClean="0">
                <a:latin typeface="+mn-lt"/>
              </a:rPr>
              <a:t>           15 pts</a:t>
            </a:r>
            <a:endParaRPr lang="en-US" sz="3200" dirty="0">
              <a:latin typeface="+mn-lt"/>
            </a:endParaRPr>
          </a:p>
        </p:txBody>
      </p:sp>
      <p:sp>
        <p:nvSpPr>
          <p:cNvPr id="3" name="Content Placeholder 2"/>
          <p:cNvSpPr>
            <a:spLocks noGrp="1"/>
          </p:cNvSpPr>
          <p:nvPr>
            <p:ph idx="1"/>
          </p:nvPr>
        </p:nvSpPr>
        <p:spPr>
          <a:xfrm>
            <a:off x="653719" y="2389024"/>
            <a:ext cx="11062908" cy="3041250"/>
          </a:xfrm>
        </p:spPr>
        <p:txBody>
          <a:bodyPr>
            <a:noAutofit/>
          </a:bodyPr>
          <a:lstStyle/>
          <a:p>
            <a:r>
              <a:rPr lang="en-US" sz="2000" dirty="0"/>
              <a:t>This component </a:t>
            </a:r>
            <a:r>
              <a:rPr lang="en-US" sz="2000" dirty="0" smtClean="0"/>
              <a:t>demonstrates schools’ and  districts’ improvement </a:t>
            </a:r>
            <a:r>
              <a:rPr lang="en-US" sz="2000" dirty="0"/>
              <a:t>by analyzing the change in students’ C</a:t>
            </a:r>
            <a:r>
              <a:rPr lang="en-US" sz="2000" dirty="0" smtClean="0"/>
              <a:t>ontent </a:t>
            </a:r>
            <a:r>
              <a:rPr lang="en-US" sz="2000" dirty="0"/>
              <a:t>M</a:t>
            </a:r>
            <a:r>
              <a:rPr lang="en-US" sz="2000" dirty="0" smtClean="0"/>
              <a:t>astery achievement </a:t>
            </a:r>
            <a:r>
              <a:rPr lang="en-US" sz="2000" dirty="0"/>
              <a:t>scores from year to year in ELA, Math, SC, and SS. </a:t>
            </a:r>
            <a:endParaRPr lang="en-US" sz="2000" dirty="0" smtClean="0"/>
          </a:p>
          <a:p>
            <a:pPr lvl="1"/>
            <a:r>
              <a:rPr lang="en-US" sz="1800" dirty="0" smtClean="0"/>
              <a:t>In in this component, achievement scores weigh equally. By contrast, in Content Mastery, achievement scores weigh as follows: ELA and Math weigh 75% while SC and SS weigh 25%.</a:t>
            </a:r>
            <a:endParaRPr lang="en-US" sz="1800" dirty="0"/>
          </a:p>
          <a:p>
            <a:pPr lvl="1"/>
            <a:r>
              <a:rPr lang="en-US" sz="1800" dirty="0" smtClean="0"/>
              <a:t>To </a:t>
            </a:r>
            <a:r>
              <a:rPr lang="en-US" sz="1800" dirty="0"/>
              <a:t>measure </a:t>
            </a:r>
            <a:r>
              <a:rPr lang="en-US" sz="1800" dirty="0" smtClean="0"/>
              <a:t>improvement, 2017 </a:t>
            </a:r>
            <a:r>
              <a:rPr lang="en-US" sz="1800" dirty="0"/>
              <a:t>achievement scores serve as </a:t>
            </a:r>
            <a:r>
              <a:rPr lang="en-US" sz="1800" dirty="0" smtClean="0"/>
              <a:t>a baseline. The baseline will reset every 5 years. </a:t>
            </a:r>
            <a:r>
              <a:rPr lang="en-US" sz="1800" dirty="0"/>
              <a:t>The target for improvement by all students and subgroups of students is 3</a:t>
            </a:r>
            <a:r>
              <a:rPr lang="en-US" sz="1800" dirty="0" smtClean="0"/>
              <a:t>%. </a:t>
            </a:r>
          </a:p>
          <a:p>
            <a:pPr lvl="1"/>
            <a:r>
              <a:rPr lang="en-US" sz="1800" dirty="0" smtClean="0"/>
              <a:t>Weighting creates an incentive for 6% improvement among particular subgroups (ED, EL, SWD). </a:t>
            </a:r>
          </a:p>
          <a:p>
            <a:r>
              <a:rPr lang="en-US" sz="2000" dirty="0" smtClean="0"/>
              <a:t>Flags graphically represent a school’s improvement. These are explained on the next slide.</a:t>
            </a:r>
          </a:p>
          <a:p>
            <a:endParaRPr lang="en-US" sz="2000" dirty="0"/>
          </a:p>
          <a:p>
            <a:endParaRPr lang="en-US" sz="2000" dirty="0"/>
          </a:p>
        </p:txBody>
      </p:sp>
      <p:grpSp>
        <p:nvGrpSpPr>
          <p:cNvPr id="22" name="Group 21"/>
          <p:cNvGrpSpPr/>
          <p:nvPr/>
        </p:nvGrpSpPr>
        <p:grpSpPr>
          <a:xfrm>
            <a:off x="362858" y="72741"/>
            <a:ext cx="9039714" cy="927652"/>
            <a:chOff x="362858" y="72741"/>
            <a:chExt cx="9039714" cy="927652"/>
          </a:xfrm>
        </p:grpSpPr>
        <p:sp>
          <p:nvSpPr>
            <p:cNvPr id="6" name="Freeform 5"/>
            <p:cNvSpPr/>
            <p:nvPr/>
          </p:nvSpPr>
          <p:spPr>
            <a:xfrm>
              <a:off x="362858" y="130031"/>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7" name="Freeform 6"/>
            <p:cNvSpPr/>
            <p:nvPr/>
          </p:nvSpPr>
          <p:spPr>
            <a:xfrm>
              <a:off x="2208656" y="120926"/>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35 </a:t>
              </a:r>
              <a:r>
                <a:rPr lang="en-US" sz="1600" dirty="0" smtClean="0">
                  <a:solidFill>
                    <a:schemeClr val="tx1"/>
                  </a:solidFill>
                </a:rPr>
                <a:t>%(pts)</a:t>
              </a:r>
              <a:endParaRPr lang="en-US" sz="1600" dirty="0">
                <a:solidFill>
                  <a:schemeClr val="tx1"/>
                </a:solidFill>
              </a:endParaRPr>
            </a:p>
          </p:txBody>
        </p:sp>
        <p:grpSp>
          <p:nvGrpSpPr>
            <p:cNvPr id="13" name="Group 12"/>
            <p:cNvGrpSpPr/>
            <p:nvPr/>
          </p:nvGrpSpPr>
          <p:grpSpPr>
            <a:xfrm>
              <a:off x="4054454" y="72741"/>
              <a:ext cx="1656521" cy="927652"/>
              <a:chOff x="3211097" y="9105"/>
              <a:chExt cx="1656521" cy="927652"/>
            </a:xfrm>
          </p:grpSpPr>
          <p:sp>
            <p:nvSpPr>
              <p:cNvPr id="5" name="Rounded Rectangle 4"/>
              <p:cNvSpPr/>
              <p:nvPr/>
            </p:nvSpPr>
            <p:spPr>
              <a:xfrm>
                <a:off x="3211097" y="9105"/>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3316136" y="130031"/>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15 </a:t>
                </a:r>
                <a:r>
                  <a:rPr lang="en-US" sz="1600" dirty="0">
                    <a:solidFill>
                      <a:schemeClr val="tx1"/>
                    </a:solidFill>
                  </a:rPr>
                  <a:t>%(pts)</a:t>
                </a:r>
              </a:p>
            </p:txBody>
          </p:sp>
        </p:grpSp>
        <p:sp>
          <p:nvSpPr>
            <p:cNvPr id="9" name="Freeform 8"/>
            <p:cNvSpPr/>
            <p:nvPr/>
          </p:nvSpPr>
          <p:spPr>
            <a:xfrm>
              <a:off x="6185173" y="120926"/>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20 </a:t>
              </a:r>
              <a:r>
                <a:rPr lang="en-US" sz="1600" dirty="0">
                  <a:solidFill>
                    <a:schemeClr val="tx1"/>
                  </a:solidFill>
                </a:rPr>
                <a:t>%(pts)</a:t>
              </a:r>
            </a:p>
          </p:txBody>
        </p:sp>
        <p:sp>
          <p:nvSpPr>
            <p:cNvPr id="10" name="Freeform 9"/>
            <p:cNvSpPr/>
            <p:nvPr/>
          </p:nvSpPr>
          <p:spPr>
            <a:xfrm>
              <a:off x="8030972" y="120926"/>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defTabSz="889000">
                <a:lnSpc>
                  <a:spcPct val="90000"/>
                </a:lnSpc>
                <a:spcBef>
                  <a:spcPct val="0"/>
                </a:spcBef>
                <a:spcAft>
                  <a:spcPct val="35000"/>
                </a:spcAft>
              </a:pPr>
              <a:r>
                <a:rPr lang="en-US" sz="1600" kern="1200" dirty="0" smtClean="0">
                  <a:solidFill>
                    <a:schemeClr val="tx1"/>
                  </a:solidFill>
                </a:rPr>
                <a:t>Graduation Rate (HS only)</a:t>
              </a:r>
              <a:endParaRPr lang="en-US" sz="1600" kern="1200" dirty="0">
                <a:solidFill>
                  <a:schemeClr val="tx1"/>
                </a:solidFill>
              </a:endParaRPr>
            </a:p>
          </p:txBody>
        </p:sp>
      </p:grpSp>
      <p:pic>
        <p:nvPicPr>
          <p:cNvPr id="14" name="Picture 13">
            <a:hlinkClick r:id="rId3" action="ppaction://hlinksldjump"/>
          </p:cNvPr>
          <p:cNvPicPr>
            <a:picLocks noChangeAspect="1"/>
          </p:cNvPicPr>
          <p:nvPr/>
        </p:nvPicPr>
        <p:blipFill>
          <a:blip r:embed="rId4"/>
          <a:stretch>
            <a:fillRect/>
          </a:stretch>
        </p:blipFill>
        <p:spPr>
          <a:xfrm>
            <a:off x="10924825" y="79618"/>
            <a:ext cx="871804" cy="890093"/>
          </a:xfrm>
          <a:prstGeom prst="rect">
            <a:avLst/>
          </a:prstGeom>
        </p:spPr>
      </p:pic>
      <p:grpSp>
        <p:nvGrpSpPr>
          <p:cNvPr id="19" name="Group 18"/>
          <p:cNvGrpSpPr/>
          <p:nvPr/>
        </p:nvGrpSpPr>
        <p:grpSpPr>
          <a:xfrm>
            <a:off x="3872592" y="1125139"/>
            <a:ext cx="7391130" cy="934739"/>
            <a:chOff x="3872592" y="1173265"/>
            <a:chExt cx="7391130" cy="934739"/>
          </a:xfrm>
        </p:grpSpPr>
        <p:sp>
          <p:nvSpPr>
            <p:cNvPr id="15" name="Freeform 14"/>
            <p:cNvSpPr/>
            <p:nvPr/>
          </p:nvSpPr>
          <p:spPr>
            <a:xfrm>
              <a:off x="3872592" y="1193604"/>
              <a:ext cx="1828800" cy="914400"/>
            </a:xfrm>
            <a:custGeom>
              <a:avLst/>
              <a:gdLst>
                <a:gd name="connsiteX0" fmla="*/ 0 w 722824"/>
                <a:gd name="connsiteY0" fmla="*/ 55494 h 554943"/>
                <a:gd name="connsiteX1" fmla="*/ 55494 w 722824"/>
                <a:gd name="connsiteY1" fmla="*/ 0 h 554943"/>
                <a:gd name="connsiteX2" fmla="*/ 667330 w 722824"/>
                <a:gd name="connsiteY2" fmla="*/ 0 h 554943"/>
                <a:gd name="connsiteX3" fmla="*/ 722824 w 722824"/>
                <a:gd name="connsiteY3" fmla="*/ 55494 h 554943"/>
                <a:gd name="connsiteX4" fmla="*/ 722824 w 722824"/>
                <a:gd name="connsiteY4" fmla="*/ 499449 h 554943"/>
                <a:gd name="connsiteX5" fmla="*/ 667330 w 722824"/>
                <a:gd name="connsiteY5" fmla="*/ 554943 h 554943"/>
                <a:gd name="connsiteX6" fmla="*/ 55494 w 722824"/>
                <a:gd name="connsiteY6" fmla="*/ 554943 h 554943"/>
                <a:gd name="connsiteX7" fmla="*/ 0 w 722824"/>
                <a:gd name="connsiteY7" fmla="*/ 499449 h 554943"/>
                <a:gd name="connsiteX8" fmla="*/ 0 w 722824"/>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24" h="554943">
                  <a:moveTo>
                    <a:pt x="0" y="55494"/>
                  </a:moveTo>
                  <a:cubicBezTo>
                    <a:pt x="0" y="24846"/>
                    <a:pt x="24846" y="0"/>
                    <a:pt x="55494" y="0"/>
                  </a:cubicBezTo>
                  <a:lnTo>
                    <a:pt x="667330" y="0"/>
                  </a:lnTo>
                  <a:cubicBezTo>
                    <a:pt x="697978" y="0"/>
                    <a:pt x="722824" y="24846"/>
                    <a:pt x="722824" y="55494"/>
                  </a:cubicBezTo>
                  <a:lnTo>
                    <a:pt x="722824" y="499449"/>
                  </a:lnTo>
                  <a:cubicBezTo>
                    <a:pt x="722824" y="530097"/>
                    <a:pt x="697978" y="554943"/>
                    <a:pt x="667330"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marL="0" lvl="0" indent="0" algn="ctr" defTabSz="889000">
                <a:lnSpc>
                  <a:spcPct val="90000"/>
                </a:lnSpc>
                <a:spcBef>
                  <a:spcPct val="0"/>
                </a:spcBef>
                <a:spcAft>
                  <a:spcPct val="35000"/>
                </a:spcAft>
              </a:pPr>
              <a:r>
                <a:rPr lang="en-US" sz="2000" b="1" kern="1200" dirty="0" smtClean="0">
                  <a:solidFill>
                    <a:schemeClr val="tx1"/>
                  </a:solidFill>
                </a:rPr>
                <a:t>ELA </a:t>
              </a:r>
            </a:p>
          </p:txBody>
        </p:sp>
        <p:sp>
          <p:nvSpPr>
            <p:cNvPr id="16" name="Freeform 15"/>
            <p:cNvSpPr/>
            <p:nvPr/>
          </p:nvSpPr>
          <p:spPr>
            <a:xfrm>
              <a:off x="5742051" y="1177933"/>
              <a:ext cx="1828800" cy="914400"/>
            </a:xfrm>
            <a:custGeom>
              <a:avLst/>
              <a:gdLst>
                <a:gd name="connsiteX0" fmla="*/ 0 w 744753"/>
                <a:gd name="connsiteY0" fmla="*/ 55923 h 559227"/>
                <a:gd name="connsiteX1" fmla="*/ 55923 w 744753"/>
                <a:gd name="connsiteY1" fmla="*/ 0 h 559227"/>
                <a:gd name="connsiteX2" fmla="*/ 688830 w 744753"/>
                <a:gd name="connsiteY2" fmla="*/ 0 h 559227"/>
                <a:gd name="connsiteX3" fmla="*/ 744753 w 744753"/>
                <a:gd name="connsiteY3" fmla="*/ 55923 h 559227"/>
                <a:gd name="connsiteX4" fmla="*/ 744753 w 744753"/>
                <a:gd name="connsiteY4" fmla="*/ 503304 h 559227"/>
                <a:gd name="connsiteX5" fmla="*/ 688830 w 744753"/>
                <a:gd name="connsiteY5" fmla="*/ 559227 h 559227"/>
                <a:gd name="connsiteX6" fmla="*/ 55923 w 744753"/>
                <a:gd name="connsiteY6" fmla="*/ 559227 h 559227"/>
                <a:gd name="connsiteX7" fmla="*/ 0 w 744753"/>
                <a:gd name="connsiteY7" fmla="*/ 503304 h 559227"/>
                <a:gd name="connsiteX8" fmla="*/ 0 w 744753"/>
                <a:gd name="connsiteY8" fmla="*/ 55923 h 55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53" h="559227">
                  <a:moveTo>
                    <a:pt x="0" y="55923"/>
                  </a:moveTo>
                  <a:cubicBezTo>
                    <a:pt x="0" y="25038"/>
                    <a:pt x="25038" y="0"/>
                    <a:pt x="55923" y="0"/>
                  </a:cubicBezTo>
                  <a:lnTo>
                    <a:pt x="688830" y="0"/>
                  </a:lnTo>
                  <a:cubicBezTo>
                    <a:pt x="719715" y="0"/>
                    <a:pt x="744753" y="25038"/>
                    <a:pt x="744753" y="55923"/>
                  </a:cubicBezTo>
                  <a:lnTo>
                    <a:pt x="744753" y="503304"/>
                  </a:lnTo>
                  <a:cubicBezTo>
                    <a:pt x="744753" y="534189"/>
                    <a:pt x="719715" y="559227"/>
                    <a:pt x="688830" y="559227"/>
                  </a:cubicBezTo>
                  <a:lnTo>
                    <a:pt x="55923" y="559227"/>
                  </a:lnTo>
                  <a:cubicBezTo>
                    <a:pt x="25038" y="559227"/>
                    <a:pt x="0" y="534189"/>
                    <a:pt x="0" y="503304"/>
                  </a:cubicBezTo>
                  <a:lnTo>
                    <a:pt x="0" y="55923"/>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9079" tIns="29079" rIns="29079" bIns="29079"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Math</a:t>
              </a:r>
            </a:p>
          </p:txBody>
        </p:sp>
        <p:sp>
          <p:nvSpPr>
            <p:cNvPr id="17" name="Freeform 16"/>
            <p:cNvSpPr/>
            <p:nvPr/>
          </p:nvSpPr>
          <p:spPr>
            <a:xfrm>
              <a:off x="7606774"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SC </a:t>
              </a:r>
            </a:p>
          </p:txBody>
        </p:sp>
        <p:sp>
          <p:nvSpPr>
            <p:cNvPr id="18" name="Freeform 17"/>
            <p:cNvSpPr/>
            <p:nvPr/>
          </p:nvSpPr>
          <p:spPr>
            <a:xfrm>
              <a:off x="9434922"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3874" tIns="23874" rIns="23874" bIns="23874"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SS</a:t>
              </a:r>
            </a:p>
          </p:txBody>
        </p:sp>
      </p:grpSp>
      <p:pic>
        <p:nvPicPr>
          <p:cNvPr id="20" name="SB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809" y="5483427"/>
            <a:ext cx="932769" cy="981541"/>
          </a:xfrm>
          <a:prstGeom prst="rect">
            <a:avLst/>
          </a:prstGeom>
        </p:spPr>
      </p:pic>
      <p:pic>
        <p:nvPicPr>
          <p:cNvPr id="24" name="n=15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911" y="5499276"/>
            <a:ext cx="1005927" cy="1012024"/>
          </a:xfrm>
          <a:prstGeom prst="rect">
            <a:avLst/>
          </a:prstGeom>
        </p:spPr>
      </p:pic>
      <p:sp>
        <p:nvSpPr>
          <p:cNvPr id="25" name="n=15 def"/>
          <p:cNvSpPr txBox="1"/>
          <p:nvPr/>
        </p:nvSpPr>
        <p:spPr>
          <a:xfrm>
            <a:off x="1734458" y="4197817"/>
            <a:ext cx="2265376" cy="1169551"/>
          </a:xfrm>
          <a:prstGeom prst="rect">
            <a:avLst/>
          </a:prstGeom>
          <a:solidFill>
            <a:srgbClr val="AD237C"/>
          </a:solidFill>
        </p:spPr>
        <p:txBody>
          <a:bodyPr wrap="square" rtlCol="0">
            <a:spAutoFit/>
          </a:bodyPr>
          <a:lstStyle/>
          <a:p>
            <a:pPr algn="ctr"/>
            <a:r>
              <a:rPr lang="en-US" sz="1400" dirty="0">
                <a:solidFill>
                  <a:schemeClr val="bg1"/>
                </a:solidFill>
              </a:rPr>
              <a:t>Minimum subgroup size that must exist for scores to be included in CCRPI scoring and </a:t>
            </a:r>
            <a:r>
              <a:rPr lang="en-US" sz="1400" dirty="0" smtClean="0">
                <a:solidFill>
                  <a:schemeClr val="bg1"/>
                </a:solidFill>
              </a:rPr>
              <a:t>reporting. </a:t>
            </a:r>
          </a:p>
          <a:p>
            <a:pPr algn="ctr"/>
            <a:r>
              <a:rPr lang="en-US" sz="1400" dirty="0" smtClean="0">
                <a:solidFill>
                  <a:schemeClr val="bg1"/>
                </a:solidFill>
              </a:rPr>
              <a:t>(click to close)</a:t>
            </a:r>
            <a:endParaRPr lang="en-US" sz="1400" dirty="0">
              <a:solidFill>
                <a:schemeClr val="bg1"/>
              </a:solidFill>
            </a:endParaRPr>
          </a:p>
        </p:txBody>
      </p:sp>
      <p:pic>
        <p:nvPicPr>
          <p:cNvPr id="4" name="target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2073" y="5541952"/>
            <a:ext cx="1054699" cy="969348"/>
          </a:xfrm>
          <a:prstGeom prst="rect">
            <a:avLst/>
          </a:prstGeom>
        </p:spPr>
      </p:pic>
      <p:sp>
        <p:nvSpPr>
          <p:cNvPr id="26" name="target definition"/>
          <p:cNvSpPr txBox="1"/>
          <p:nvPr/>
        </p:nvSpPr>
        <p:spPr>
          <a:xfrm>
            <a:off x="6504831" y="1424977"/>
            <a:ext cx="4498419" cy="4031873"/>
          </a:xfrm>
          <a:prstGeom prst="rect">
            <a:avLst/>
          </a:prstGeom>
          <a:solidFill>
            <a:schemeClr val="accent3">
              <a:lumMod val="20000"/>
              <a:lumOff val="80000"/>
            </a:schemeClr>
          </a:solidFill>
        </p:spPr>
        <p:txBody>
          <a:bodyPr wrap="square" rtlCol="0">
            <a:spAutoFit/>
          </a:bodyPr>
          <a:lstStyle/>
          <a:p>
            <a:pPr algn="ctr"/>
            <a:r>
              <a:rPr lang="en-US" sz="1400" dirty="0" smtClean="0"/>
              <a:t>Example of Improvement Targets</a:t>
            </a:r>
          </a:p>
          <a:p>
            <a:endParaRPr lang="en-US" dirty="0"/>
          </a:p>
          <a:p>
            <a:pPr algn="ctr"/>
            <a:r>
              <a:rPr lang="en-US" sz="1400" i="1" dirty="0" smtClean="0"/>
              <a:t>3% </a:t>
            </a:r>
            <a:r>
              <a:rPr lang="en-US" sz="1400" dirty="0" smtClean="0"/>
              <a:t>𝐼𝑚𝑝𝑟𝑜𝑣𝑒𝑚𝑒𝑛𝑡𝑇𝑎𝑟𝑔𝑒𝑡 = (100 − 𝑏𝑎𝑠𝑒𝑙𝑖𝑛𝑒2017) (0.03)</a:t>
            </a:r>
          </a:p>
          <a:p>
            <a:pPr algn="ctr"/>
            <a:r>
              <a:rPr lang="en-US" sz="1400" i="1" dirty="0" smtClean="0"/>
              <a:t>6%</a:t>
            </a:r>
            <a:r>
              <a:rPr lang="en-US" sz="1400" dirty="0" smtClean="0"/>
              <a:t> </a:t>
            </a:r>
            <a:r>
              <a:rPr lang="en-US" sz="1400" dirty="0"/>
              <a:t>𝐼𝑚𝑝𝑟𝑜𝑣𝑒𝑚𝑒𝑛𝑡𝑇𝑎𝑟𝑔𝑒𝑡 = (100 − 𝑏𝑎𝑠𝑒𝑙𝑖𝑛𝑒2017) (</a:t>
            </a:r>
            <a:r>
              <a:rPr lang="en-US" sz="1400" dirty="0" smtClean="0"/>
              <a:t>0.06)</a:t>
            </a:r>
          </a:p>
          <a:p>
            <a:endParaRPr lang="en-US" sz="1400" dirty="0" smtClean="0"/>
          </a:p>
          <a:p>
            <a:r>
              <a:rPr lang="en-US" sz="1400" dirty="0" smtClean="0">
                <a:solidFill>
                  <a:srgbClr val="FF0000"/>
                </a:solidFill>
              </a:rPr>
              <a:t>      Baseline2017 Score = 60</a:t>
            </a:r>
            <a:endParaRPr lang="en-US" sz="1400" dirty="0">
              <a:solidFill>
                <a:srgbClr val="FF0000"/>
              </a:solidFill>
            </a:endParaRPr>
          </a:p>
          <a:p>
            <a:r>
              <a:rPr lang="en-US" sz="1400" dirty="0" smtClean="0"/>
              <a:t>	</a:t>
            </a:r>
            <a:r>
              <a:rPr lang="en-US" sz="1400" dirty="0" smtClean="0">
                <a:solidFill>
                  <a:srgbClr val="008000"/>
                </a:solidFill>
              </a:rPr>
              <a:t>Improvement </a:t>
            </a:r>
            <a:r>
              <a:rPr lang="en-US" sz="1400" dirty="0">
                <a:solidFill>
                  <a:srgbClr val="008000"/>
                </a:solidFill>
              </a:rPr>
              <a:t>Target (3</a:t>
            </a:r>
            <a:r>
              <a:rPr lang="en-US" sz="1400" dirty="0" smtClean="0">
                <a:solidFill>
                  <a:srgbClr val="008000"/>
                </a:solidFill>
              </a:rPr>
              <a:t>%)  </a:t>
            </a:r>
          </a:p>
          <a:p>
            <a:r>
              <a:rPr lang="en-US" sz="1400" dirty="0" smtClean="0"/>
              <a:t>		Step 1: (100 –</a:t>
            </a:r>
            <a:r>
              <a:rPr lang="en-US" sz="1400" dirty="0" smtClean="0">
                <a:solidFill>
                  <a:srgbClr val="FF0000"/>
                </a:solidFill>
              </a:rPr>
              <a:t>60</a:t>
            </a:r>
            <a:r>
              <a:rPr lang="en-US" sz="1400" dirty="0" smtClean="0"/>
              <a:t>) </a:t>
            </a:r>
            <a:r>
              <a:rPr lang="en-US" sz="1400" dirty="0"/>
              <a:t>x .03 = </a:t>
            </a:r>
            <a:r>
              <a:rPr lang="en-US" sz="1400" dirty="0" smtClean="0">
                <a:solidFill>
                  <a:srgbClr val="008000"/>
                </a:solidFill>
              </a:rPr>
              <a:t>1.2</a:t>
            </a:r>
            <a:endParaRPr lang="en-US" sz="1400" dirty="0">
              <a:solidFill>
                <a:srgbClr val="008000"/>
              </a:solidFill>
            </a:endParaRPr>
          </a:p>
          <a:p>
            <a:r>
              <a:rPr lang="en-US" sz="1400" dirty="0"/>
              <a:t>	</a:t>
            </a:r>
            <a:r>
              <a:rPr lang="en-US" sz="1400" dirty="0" smtClean="0"/>
              <a:t>	Step 2: </a:t>
            </a:r>
            <a:r>
              <a:rPr lang="en-US" sz="1400" dirty="0" smtClean="0">
                <a:solidFill>
                  <a:srgbClr val="FF0000"/>
                </a:solidFill>
              </a:rPr>
              <a:t>60</a:t>
            </a:r>
            <a:r>
              <a:rPr lang="en-US" sz="1400" dirty="0" smtClean="0"/>
              <a:t> + </a:t>
            </a:r>
            <a:r>
              <a:rPr lang="en-US" sz="1400" dirty="0" smtClean="0">
                <a:solidFill>
                  <a:srgbClr val="008000"/>
                </a:solidFill>
              </a:rPr>
              <a:t>1.2</a:t>
            </a:r>
            <a:r>
              <a:rPr lang="en-US" sz="1400" dirty="0" smtClean="0"/>
              <a:t> = 61.2 </a:t>
            </a:r>
          </a:p>
          <a:p>
            <a:r>
              <a:rPr lang="en-US" sz="1400" dirty="0"/>
              <a:t>	</a:t>
            </a:r>
            <a:r>
              <a:rPr lang="en-US" sz="1400" dirty="0" smtClean="0">
                <a:solidFill>
                  <a:srgbClr val="336600"/>
                </a:solidFill>
              </a:rPr>
              <a:t>2018 Target Score = 61.2</a:t>
            </a:r>
          </a:p>
          <a:p>
            <a:endParaRPr lang="en-US" sz="1400" dirty="0"/>
          </a:p>
          <a:p>
            <a:r>
              <a:rPr lang="en-US" sz="1400" dirty="0" smtClean="0"/>
              <a:t>	</a:t>
            </a:r>
            <a:r>
              <a:rPr lang="en-US" sz="1400" dirty="0" smtClean="0">
                <a:solidFill>
                  <a:schemeClr val="accent4">
                    <a:lumMod val="75000"/>
                  </a:schemeClr>
                </a:solidFill>
              </a:rPr>
              <a:t>Improvement </a:t>
            </a:r>
            <a:r>
              <a:rPr lang="en-US" sz="1400" dirty="0">
                <a:solidFill>
                  <a:schemeClr val="accent4">
                    <a:lumMod val="75000"/>
                  </a:schemeClr>
                </a:solidFill>
              </a:rPr>
              <a:t>Target (6</a:t>
            </a:r>
            <a:r>
              <a:rPr lang="en-US" sz="1400" dirty="0" smtClean="0">
                <a:solidFill>
                  <a:schemeClr val="accent4">
                    <a:lumMod val="75000"/>
                  </a:schemeClr>
                </a:solidFill>
              </a:rPr>
              <a:t>%) (only ED,EL,SWD)</a:t>
            </a:r>
            <a:r>
              <a:rPr lang="en-US" sz="1400" dirty="0"/>
              <a:t>	</a:t>
            </a:r>
            <a:endParaRPr lang="en-US" sz="1400" dirty="0" smtClean="0"/>
          </a:p>
          <a:p>
            <a:r>
              <a:rPr lang="en-US" sz="1400" dirty="0"/>
              <a:t>	</a:t>
            </a:r>
            <a:r>
              <a:rPr lang="en-US" sz="1400" dirty="0" smtClean="0"/>
              <a:t>	Step 1: (100 –</a:t>
            </a:r>
            <a:r>
              <a:rPr lang="en-US" sz="1400" dirty="0" smtClean="0">
                <a:solidFill>
                  <a:srgbClr val="FF0000"/>
                </a:solidFill>
              </a:rPr>
              <a:t>60</a:t>
            </a:r>
            <a:r>
              <a:rPr lang="en-US" sz="1400" dirty="0" smtClean="0"/>
              <a:t>) </a:t>
            </a:r>
            <a:r>
              <a:rPr lang="en-US" sz="1400" dirty="0"/>
              <a:t>x .06 = </a:t>
            </a:r>
            <a:r>
              <a:rPr lang="en-US" sz="1400" dirty="0" smtClean="0">
                <a:solidFill>
                  <a:schemeClr val="accent4">
                    <a:lumMod val="75000"/>
                  </a:schemeClr>
                </a:solidFill>
              </a:rPr>
              <a:t>2.4</a:t>
            </a:r>
          </a:p>
          <a:p>
            <a:r>
              <a:rPr lang="en-US" sz="1400" dirty="0"/>
              <a:t>	</a:t>
            </a:r>
            <a:r>
              <a:rPr lang="en-US" sz="1400" dirty="0" smtClean="0"/>
              <a:t>	Step 2: </a:t>
            </a:r>
            <a:r>
              <a:rPr lang="en-US" sz="1400" dirty="0" smtClean="0">
                <a:solidFill>
                  <a:srgbClr val="FF0000"/>
                </a:solidFill>
              </a:rPr>
              <a:t>60</a:t>
            </a:r>
            <a:r>
              <a:rPr lang="en-US" sz="1400" dirty="0" smtClean="0"/>
              <a:t> + </a:t>
            </a:r>
            <a:r>
              <a:rPr lang="en-US" sz="1400" dirty="0" smtClean="0">
                <a:solidFill>
                  <a:schemeClr val="accent4">
                    <a:lumMod val="75000"/>
                  </a:schemeClr>
                </a:solidFill>
              </a:rPr>
              <a:t>2.4</a:t>
            </a:r>
            <a:r>
              <a:rPr lang="en-US" sz="1400" dirty="0" smtClean="0"/>
              <a:t> = 62.4</a:t>
            </a:r>
          </a:p>
          <a:p>
            <a:r>
              <a:rPr lang="en-US" sz="1400" dirty="0"/>
              <a:t>	</a:t>
            </a:r>
            <a:r>
              <a:rPr lang="en-US" sz="1400" dirty="0" smtClean="0">
                <a:solidFill>
                  <a:schemeClr val="accent4">
                    <a:lumMod val="75000"/>
                  </a:schemeClr>
                </a:solidFill>
              </a:rPr>
              <a:t>2018 Target Score = 62.4</a:t>
            </a:r>
            <a:r>
              <a:rPr lang="en-US" sz="1400" dirty="0"/>
              <a:t>	</a:t>
            </a:r>
            <a:endParaRPr lang="en-US" sz="1400" dirty="0" smtClean="0"/>
          </a:p>
          <a:p>
            <a:pPr algn="ctr"/>
            <a:endParaRPr lang="en-US" sz="1400" dirty="0"/>
          </a:p>
          <a:p>
            <a:pPr algn="ctr"/>
            <a:r>
              <a:rPr lang="en-US" sz="1400" dirty="0" smtClean="0"/>
              <a:t>(click to close)</a:t>
            </a:r>
            <a:endParaRPr lang="en-US" dirty="0"/>
          </a:p>
        </p:txBody>
      </p:sp>
      <p:sp>
        <p:nvSpPr>
          <p:cNvPr id="23" name="Slide Number Placeholder 22"/>
          <p:cNvSpPr>
            <a:spLocks noGrp="1"/>
          </p:cNvSpPr>
          <p:nvPr>
            <p:ph type="sldNum" sz="quarter" idx="12"/>
          </p:nvPr>
        </p:nvSpPr>
        <p:spPr/>
        <p:txBody>
          <a:bodyPr/>
          <a:lstStyle/>
          <a:p>
            <a:fld id="{4FAB73BC-B049-4115-A692-8D63A059BFB8}" type="slidenum">
              <a:rPr lang="en-US" smtClean="0"/>
              <a:t>14</a:t>
            </a:fld>
            <a:endParaRPr lang="en-US" dirty="0"/>
          </a:p>
        </p:txBody>
      </p:sp>
      <p:sp>
        <p:nvSpPr>
          <p:cNvPr id="27" name="TextBox 26"/>
          <p:cNvSpPr txBox="1"/>
          <p:nvPr/>
        </p:nvSpPr>
        <p:spPr>
          <a:xfrm>
            <a:off x="3239606" y="6550223"/>
            <a:ext cx="1265972" cy="307777"/>
          </a:xfrm>
          <a:prstGeom prst="rect">
            <a:avLst/>
          </a:prstGeom>
          <a:noFill/>
        </p:spPr>
        <p:txBody>
          <a:bodyPr wrap="square" rtlCol="0">
            <a:spAutoFit/>
          </a:bodyPr>
          <a:lstStyle/>
          <a:p>
            <a:r>
              <a:rPr lang="en-US" sz="1400" dirty="0" smtClean="0"/>
              <a:t>Source 4</a:t>
            </a:r>
            <a:endParaRPr lang="en-US" sz="1400" dirty="0"/>
          </a:p>
        </p:txBody>
      </p:sp>
      <p:pic>
        <p:nvPicPr>
          <p:cNvPr id="28" name="fay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4906" y="5505372"/>
            <a:ext cx="1060796" cy="999831"/>
          </a:xfrm>
          <a:prstGeom prst="rect">
            <a:avLst/>
          </a:prstGeom>
        </p:spPr>
      </p:pic>
      <p:sp>
        <p:nvSpPr>
          <p:cNvPr id="29" name="fay def"/>
          <p:cNvSpPr txBox="1"/>
          <p:nvPr/>
        </p:nvSpPr>
        <p:spPr>
          <a:xfrm>
            <a:off x="3712605" y="3551486"/>
            <a:ext cx="2265376" cy="1815882"/>
          </a:xfrm>
          <a:prstGeom prst="rect">
            <a:avLst/>
          </a:prstGeom>
          <a:solidFill>
            <a:srgbClr val="0070C0"/>
          </a:solidFill>
        </p:spPr>
        <p:txBody>
          <a:bodyPr wrap="square" rtlCol="0">
            <a:spAutoFit/>
          </a:bodyPr>
          <a:lstStyle/>
          <a:p>
            <a:pPr algn="ctr"/>
            <a:r>
              <a:rPr lang="en-US" sz="1400" dirty="0">
                <a:solidFill>
                  <a:schemeClr val="bg1"/>
                </a:solidFill>
              </a:rPr>
              <a:t>Full Academic Year = student is enrolled 65% of calendar days from year start date to close of GADOE testing window. Only FAY students are included in some CCRPI calculations. </a:t>
            </a:r>
          </a:p>
          <a:p>
            <a:pPr algn="ctr"/>
            <a:r>
              <a:rPr lang="en-US" sz="1400" dirty="0">
                <a:solidFill>
                  <a:schemeClr val="bg1"/>
                </a:solidFill>
              </a:rPr>
              <a:t>(click to close)</a:t>
            </a:r>
          </a:p>
        </p:txBody>
      </p:sp>
      <p:sp>
        <p:nvSpPr>
          <p:cNvPr id="21" name="SB definition"/>
          <p:cNvSpPr txBox="1"/>
          <p:nvPr/>
        </p:nvSpPr>
        <p:spPr>
          <a:xfrm>
            <a:off x="4987131" y="2695825"/>
            <a:ext cx="2964427" cy="2677656"/>
          </a:xfrm>
          <a:prstGeom prst="rect">
            <a:avLst/>
          </a:prstGeom>
          <a:solidFill>
            <a:schemeClr val="accent4"/>
          </a:solidFill>
        </p:spPr>
        <p:txBody>
          <a:bodyPr wrap="square" rtlCol="0">
            <a:spAutoFit/>
          </a:bodyPr>
          <a:lstStyle/>
          <a:p>
            <a:pPr algn="ctr"/>
            <a:r>
              <a:rPr lang="en-US" sz="1400" dirty="0" smtClean="0">
                <a:solidFill>
                  <a:schemeClr val="bg2">
                    <a:lumMod val="25000"/>
                  </a:schemeClr>
                </a:solidFill>
              </a:rPr>
              <a:t>10 Reporting Categories (Subgroups)</a:t>
            </a:r>
          </a:p>
          <a:p>
            <a:r>
              <a:rPr lang="en-US" sz="1400" dirty="0" smtClean="0">
                <a:solidFill>
                  <a:schemeClr val="bg2">
                    <a:lumMod val="25000"/>
                  </a:schemeClr>
                </a:solidFill>
              </a:rPr>
              <a:t>1. ALL students</a:t>
            </a:r>
          </a:p>
          <a:p>
            <a:r>
              <a:rPr lang="en-US" sz="1400" dirty="0" smtClean="0">
                <a:solidFill>
                  <a:schemeClr val="bg2">
                    <a:lumMod val="25000"/>
                  </a:schemeClr>
                </a:solidFill>
              </a:rPr>
              <a:t>2. Am Indian/Alaskan</a:t>
            </a:r>
          </a:p>
          <a:p>
            <a:r>
              <a:rPr lang="en-US" sz="1400" dirty="0" smtClean="0">
                <a:solidFill>
                  <a:schemeClr val="bg2">
                    <a:lumMod val="25000"/>
                  </a:schemeClr>
                </a:solidFill>
              </a:rPr>
              <a:t>3. Asian/Pacific Islander</a:t>
            </a:r>
          </a:p>
          <a:p>
            <a:r>
              <a:rPr lang="en-US" sz="1400" dirty="0" smtClean="0">
                <a:solidFill>
                  <a:schemeClr val="bg2">
                    <a:lumMod val="25000"/>
                  </a:schemeClr>
                </a:solidFill>
              </a:rPr>
              <a:t>4. Black</a:t>
            </a:r>
          </a:p>
          <a:p>
            <a:r>
              <a:rPr lang="en-US" sz="1400" dirty="0" smtClean="0">
                <a:solidFill>
                  <a:schemeClr val="bg2">
                    <a:lumMod val="25000"/>
                  </a:schemeClr>
                </a:solidFill>
              </a:rPr>
              <a:t>5. Hispanic</a:t>
            </a:r>
          </a:p>
          <a:p>
            <a:r>
              <a:rPr lang="en-US" sz="1400" dirty="0" smtClean="0">
                <a:solidFill>
                  <a:schemeClr val="bg2">
                    <a:lumMod val="25000"/>
                  </a:schemeClr>
                </a:solidFill>
              </a:rPr>
              <a:t>6. Multi-Racial</a:t>
            </a:r>
          </a:p>
          <a:p>
            <a:r>
              <a:rPr lang="en-US" sz="1400" dirty="0" smtClean="0">
                <a:solidFill>
                  <a:schemeClr val="bg2">
                    <a:lumMod val="25000"/>
                  </a:schemeClr>
                </a:solidFill>
              </a:rPr>
              <a:t>7. White</a:t>
            </a:r>
          </a:p>
          <a:p>
            <a:r>
              <a:rPr lang="en-US" sz="1400" dirty="0" smtClean="0">
                <a:solidFill>
                  <a:schemeClr val="bg2">
                    <a:lumMod val="25000"/>
                  </a:schemeClr>
                </a:solidFill>
              </a:rPr>
              <a:t>8. Econ-Disadvantaged (ED)</a:t>
            </a:r>
          </a:p>
          <a:p>
            <a:r>
              <a:rPr lang="en-US" sz="1400" dirty="0" smtClean="0">
                <a:solidFill>
                  <a:schemeClr val="bg2">
                    <a:lumMod val="25000"/>
                  </a:schemeClr>
                </a:solidFill>
              </a:rPr>
              <a:t>9. English Learner (EL)</a:t>
            </a:r>
          </a:p>
          <a:p>
            <a:r>
              <a:rPr lang="en-US" sz="1400" dirty="0" smtClean="0">
                <a:solidFill>
                  <a:schemeClr val="bg2">
                    <a:lumMod val="25000"/>
                  </a:schemeClr>
                </a:solidFill>
              </a:rPr>
              <a:t>10.Students w/ Disabilities (SWD)</a:t>
            </a:r>
          </a:p>
          <a:p>
            <a:pPr algn="ctr"/>
            <a:r>
              <a:rPr lang="en-US" sz="1400" dirty="0" smtClean="0">
                <a:solidFill>
                  <a:schemeClr val="bg2">
                    <a:lumMod val="25000"/>
                  </a:schemeClr>
                </a:solidFill>
              </a:rPr>
              <a:t>(click to close)</a:t>
            </a:r>
          </a:p>
        </p:txBody>
      </p:sp>
      <p:sp>
        <p:nvSpPr>
          <p:cNvPr id="30" name="TextBox 29"/>
          <p:cNvSpPr txBox="1"/>
          <p:nvPr/>
        </p:nvSpPr>
        <p:spPr>
          <a:xfrm>
            <a:off x="5566276" y="6567586"/>
            <a:ext cx="1304697" cy="307777"/>
          </a:xfrm>
          <a:prstGeom prst="rect">
            <a:avLst/>
          </a:prstGeom>
          <a:noFill/>
        </p:spPr>
        <p:txBody>
          <a:bodyPr wrap="square" rtlCol="0">
            <a:spAutoFit/>
          </a:bodyPr>
          <a:lstStyle/>
          <a:p>
            <a:pPr algn="ctr"/>
            <a:r>
              <a:rPr lang="en-US" sz="1400" dirty="0" smtClean="0"/>
              <a:t>CG slide 1 of 3</a:t>
            </a:r>
            <a:endParaRPr lang="en-US" sz="1400" dirty="0"/>
          </a:p>
        </p:txBody>
      </p:sp>
    </p:spTree>
    <p:extLst>
      <p:ext uri="{BB962C8B-B14F-4D97-AF65-F5344CB8AC3E}">
        <p14:creationId xmlns:p14="http://schemas.microsoft.com/office/powerpoint/2010/main" val="3519700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5" grpId="0" animBg="1"/>
      <p:bldP spid="25" grpId="1" animBg="1"/>
      <p:bldP spid="26" grpId="0" animBg="1"/>
      <p:bldP spid="26" grpId="1" animBg="1"/>
      <p:bldP spid="29" grpId="0" animBg="1"/>
      <p:bldP spid="29"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PPT9B4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1833" y="3133775"/>
            <a:ext cx="8808496" cy="3365218"/>
          </a:xfrm>
        </p:spPr>
      </p:pic>
      <p:sp>
        <p:nvSpPr>
          <p:cNvPr id="4" name="Slide Number Placeholder 3"/>
          <p:cNvSpPr>
            <a:spLocks noGrp="1"/>
          </p:cNvSpPr>
          <p:nvPr>
            <p:ph type="sldNum" sz="quarter" idx="12"/>
          </p:nvPr>
        </p:nvSpPr>
        <p:spPr/>
        <p:txBody>
          <a:bodyPr/>
          <a:lstStyle/>
          <a:p>
            <a:fld id="{4FAB73BC-B049-4115-A692-8D63A059BFB8}" type="slidenum">
              <a:rPr lang="en-US" smtClean="0"/>
              <a:t>15</a:t>
            </a:fld>
            <a:endParaRPr lang="en-US" dirty="0"/>
          </a:p>
        </p:txBody>
      </p:sp>
      <p:grpSp>
        <p:nvGrpSpPr>
          <p:cNvPr id="7" name="Group 6"/>
          <p:cNvGrpSpPr/>
          <p:nvPr/>
        </p:nvGrpSpPr>
        <p:grpSpPr>
          <a:xfrm>
            <a:off x="545525" y="446818"/>
            <a:ext cx="9039714" cy="927652"/>
            <a:chOff x="362858" y="72741"/>
            <a:chExt cx="9039714" cy="927652"/>
          </a:xfrm>
        </p:grpSpPr>
        <p:sp>
          <p:nvSpPr>
            <p:cNvPr id="8" name="Freeform 7"/>
            <p:cNvSpPr/>
            <p:nvPr/>
          </p:nvSpPr>
          <p:spPr>
            <a:xfrm>
              <a:off x="362858" y="130031"/>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9" name="Freeform 8"/>
            <p:cNvSpPr/>
            <p:nvPr/>
          </p:nvSpPr>
          <p:spPr>
            <a:xfrm>
              <a:off x="2208656" y="120926"/>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35 </a:t>
              </a:r>
              <a:r>
                <a:rPr lang="en-US" sz="1600" dirty="0" smtClean="0">
                  <a:solidFill>
                    <a:schemeClr val="tx1"/>
                  </a:solidFill>
                </a:rPr>
                <a:t>%(pts)</a:t>
              </a:r>
              <a:endParaRPr lang="en-US" sz="1600" dirty="0">
                <a:solidFill>
                  <a:schemeClr val="tx1"/>
                </a:solidFill>
              </a:endParaRPr>
            </a:p>
          </p:txBody>
        </p:sp>
        <p:grpSp>
          <p:nvGrpSpPr>
            <p:cNvPr id="10" name="Group 9"/>
            <p:cNvGrpSpPr/>
            <p:nvPr/>
          </p:nvGrpSpPr>
          <p:grpSpPr>
            <a:xfrm>
              <a:off x="4054454" y="72741"/>
              <a:ext cx="1656521" cy="927652"/>
              <a:chOff x="3211097" y="9105"/>
              <a:chExt cx="1656521" cy="927652"/>
            </a:xfrm>
          </p:grpSpPr>
          <p:sp>
            <p:nvSpPr>
              <p:cNvPr id="15" name="Rounded Rectangle 14"/>
              <p:cNvSpPr/>
              <p:nvPr/>
            </p:nvSpPr>
            <p:spPr>
              <a:xfrm>
                <a:off x="3211097" y="9105"/>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316136" y="130031"/>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15 </a:t>
                </a:r>
                <a:r>
                  <a:rPr lang="en-US" sz="1600" dirty="0">
                    <a:solidFill>
                      <a:schemeClr val="tx1"/>
                    </a:solidFill>
                  </a:rPr>
                  <a:t>%(pts)</a:t>
                </a:r>
              </a:p>
            </p:txBody>
          </p:sp>
        </p:grpSp>
        <p:sp>
          <p:nvSpPr>
            <p:cNvPr id="11" name="Freeform 10"/>
            <p:cNvSpPr/>
            <p:nvPr/>
          </p:nvSpPr>
          <p:spPr>
            <a:xfrm>
              <a:off x="6185173" y="120926"/>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20 </a:t>
              </a:r>
              <a:r>
                <a:rPr lang="en-US" sz="1600" dirty="0">
                  <a:solidFill>
                    <a:schemeClr val="tx1"/>
                  </a:solidFill>
                </a:rPr>
                <a:t>%(pts)</a:t>
              </a:r>
            </a:p>
          </p:txBody>
        </p:sp>
        <p:sp>
          <p:nvSpPr>
            <p:cNvPr id="13" name="Freeform 12"/>
            <p:cNvSpPr/>
            <p:nvPr/>
          </p:nvSpPr>
          <p:spPr>
            <a:xfrm>
              <a:off x="8030972" y="120926"/>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1600" dirty="0">
                  <a:solidFill>
                    <a:schemeClr val="tx1"/>
                  </a:solidFill>
                </a:rPr>
                <a:t>Graduation Rate</a:t>
              </a:r>
            </a:p>
            <a:p>
              <a:pPr lvl="0" algn="ctr">
                <a:lnSpc>
                  <a:spcPct val="100000"/>
                </a:lnSpc>
                <a:spcAft>
                  <a:spcPts val="0"/>
                </a:spcAft>
              </a:pPr>
              <a:r>
                <a:rPr lang="en-US" sz="1600" dirty="0">
                  <a:solidFill>
                    <a:schemeClr val="tx1"/>
                  </a:solidFill>
                </a:rPr>
                <a:t>(HS only)</a:t>
              </a:r>
            </a:p>
          </p:txBody>
        </p:sp>
      </p:grpSp>
      <p:pic>
        <p:nvPicPr>
          <p:cNvPr id="17" name="Picture 16">
            <a:hlinkClick r:id="rId4" action="ppaction://hlinksldjump"/>
          </p:cNvPr>
          <p:cNvPicPr>
            <a:picLocks noChangeAspect="1"/>
          </p:cNvPicPr>
          <p:nvPr/>
        </p:nvPicPr>
        <p:blipFill>
          <a:blip r:embed="rId5"/>
          <a:stretch>
            <a:fillRect/>
          </a:stretch>
        </p:blipFill>
        <p:spPr>
          <a:xfrm>
            <a:off x="10788525" y="393298"/>
            <a:ext cx="871804" cy="890093"/>
          </a:xfrm>
          <a:prstGeom prst="rect">
            <a:avLst/>
          </a:prstGeom>
        </p:spPr>
      </p:pic>
      <p:grpSp>
        <p:nvGrpSpPr>
          <p:cNvPr id="19" name="Group 18"/>
          <p:cNvGrpSpPr/>
          <p:nvPr/>
        </p:nvGrpSpPr>
        <p:grpSpPr>
          <a:xfrm>
            <a:off x="3892739" y="1515672"/>
            <a:ext cx="7391130" cy="934739"/>
            <a:chOff x="3872592" y="1173265"/>
            <a:chExt cx="7391130" cy="934739"/>
          </a:xfrm>
        </p:grpSpPr>
        <p:sp>
          <p:nvSpPr>
            <p:cNvPr id="20" name="Freeform 19"/>
            <p:cNvSpPr/>
            <p:nvPr/>
          </p:nvSpPr>
          <p:spPr>
            <a:xfrm>
              <a:off x="3872592" y="1193604"/>
              <a:ext cx="1828800" cy="914400"/>
            </a:xfrm>
            <a:custGeom>
              <a:avLst/>
              <a:gdLst>
                <a:gd name="connsiteX0" fmla="*/ 0 w 722824"/>
                <a:gd name="connsiteY0" fmla="*/ 55494 h 554943"/>
                <a:gd name="connsiteX1" fmla="*/ 55494 w 722824"/>
                <a:gd name="connsiteY1" fmla="*/ 0 h 554943"/>
                <a:gd name="connsiteX2" fmla="*/ 667330 w 722824"/>
                <a:gd name="connsiteY2" fmla="*/ 0 h 554943"/>
                <a:gd name="connsiteX3" fmla="*/ 722824 w 722824"/>
                <a:gd name="connsiteY3" fmla="*/ 55494 h 554943"/>
                <a:gd name="connsiteX4" fmla="*/ 722824 w 722824"/>
                <a:gd name="connsiteY4" fmla="*/ 499449 h 554943"/>
                <a:gd name="connsiteX5" fmla="*/ 667330 w 722824"/>
                <a:gd name="connsiteY5" fmla="*/ 554943 h 554943"/>
                <a:gd name="connsiteX6" fmla="*/ 55494 w 722824"/>
                <a:gd name="connsiteY6" fmla="*/ 554943 h 554943"/>
                <a:gd name="connsiteX7" fmla="*/ 0 w 722824"/>
                <a:gd name="connsiteY7" fmla="*/ 499449 h 554943"/>
                <a:gd name="connsiteX8" fmla="*/ 0 w 722824"/>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24" h="554943">
                  <a:moveTo>
                    <a:pt x="0" y="55494"/>
                  </a:moveTo>
                  <a:cubicBezTo>
                    <a:pt x="0" y="24846"/>
                    <a:pt x="24846" y="0"/>
                    <a:pt x="55494" y="0"/>
                  </a:cubicBezTo>
                  <a:lnTo>
                    <a:pt x="667330" y="0"/>
                  </a:lnTo>
                  <a:cubicBezTo>
                    <a:pt x="697978" y="0"/>
                    <a:pt x="722824" y="24846"/>
                    <a:pt x="722824" y="55494"/>
                  </a:cubicBezTo>
                  <a:lnTo>
                    <a:pt x="722824" y="499449"/>
                  </a:lnTo>
                  <a:cubicBezTo>
                    <a:pt x="722824" y="530097"/>
                    <a:pt x="697978" y="554943"/>
                    <a:pt x="667330"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marL="0" lvl="0" indent="0" algn="ctr" defTabSz="889000">
                <a:lnSpc>
                  <a:spcPct val="90000"/>
                </a:lnSpc>
                <a:spcBef>
                  <a:spcPct val="0"/>
                </a:spcBef>
                <a:spcAft>
                  <a:spcPct val="35000"/>
                </a:spcAft>
              </a:pPr>
              <a:r>
                <a:rPr lang="en-US" sz="2000" b="1" kern="1200" dirty="0" smtClean="0">
                  <a:solidFill>
                    <a:schemeClr val="tx1"/>
                  </a:solidFill>
                </a:rPr>
                <a:t>ELA </a:t>
              </a:r>
            </a:p>
          </p:txBody>
        </p:sp>
        <p:sp>
          <p:nvSpPr>
            <p:cNvPr id="21" name="Freeform 20"/>
            <p:cNvSpPr/>
            <p:nvPr/>
          </p:nvSpPr>
          <p:spPr>
            <a:xfrm>
              <a:off x="5742051" y="1177933"/>
              <a:ext cx="1828800" cy="914400"/>
            </a:xfrm>
            <a:custGeom>
              <a:avLst/>
              <a:gdLst>
                <a:gd name="connsiteX0" fmla="*/ 0 w 744753"/>
                <a:gd name="connsiteY0" fmla="*/ 55923 h 559227"/>
                <a:gd name="connsiteX1" fmla="*/ 55923 w 744753"/>
                <a:gd name="connsiteY1" fmla="*/ 0 h 559227"/>
                <a:gd name="connsiteX2" fmla="*/ 688830 w 744753"/>
                <a:gd name="connsiteY2" fmla="*/ 0 h 559227"/>
                <a:gd name="connsiteX3" fmla="*/ 744753 w 744753"/>
                <a:gd name="connsiteY3" fmla="*/ 55923 h 559227"/>
                <a:gd name="connsiteX4" fmla="*/ 744753 w 744753"/>
                <a:gd name="connsiteY4" fmla="*/ 503304 h 559227"/>
                <a:gd name="connsiteX5" fmla="*/ 688830 w 744753"/>
                <a:gd name="connsiteY5" fmla="*/ 559227 h 559227"/>
                <a:gd name="connsiteX6" fmla="*/ 55923 w 744753"/>
                <a:gd name="connsiteY6" fmla="*/ 559227 h 559227"/>
                <a:gd name="connsiteX7" fmla="*/ 0 w 744753"/>
                <a:gd name="connsiteY7" fmla="*/ 503304 h 559227"/>
                <a:gd name="connsiteX8" fmla="*/ 0 w 744753"/>
                <a:gd name="connsiteY8" fmla="*/ 55923 h 55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53" h="559227">
                  <a:moveTo>
                    <a:pt x="0" y="55923"/>
                  </a:moveTo>
                  <a:cubicBezTo>
                    <a:pt x="0" y="25038"/>
                    <a:pt x="25038" y="0"/>
                    <a:pt x="55923" y="0"/>
                  </a:cubicBezTo>
                  <a:lnTo>
                    <a:pt x="688830" y="0"/>
                  </a:lnTo>
                  <a:cubicBezTo>
                    <a:pt x="719715" y="0"/>
                    <a:pt x="744753" y="25038"/>
                    <a:pt x="744753" y="55923"/>
                  </a:cubicBezTo>
                  <a:lnTo>
                    <a:pt x="744753" y="503304"/>
                  </a:lnTo>
                  <a:cubicBezTo>
                    <a:pt x="744753" y="534189"/>
                    <a:pt x="719715" y="559227"/>
                    <a:pt x="688830" y="559227"/>
                  </a:cubicBezTo>
                  <a:lnTo>
                    <a:pt x="55923" y="559227"/>
                  </a:lnTo>
                  <a:cubicBezTo>
                    <a:pt x="25038" y="559227"/>
                    <a:pt x="0" y="534189"/>
                    <a:pt x="0" y="503304"/>
                  </a:cubicBezTo>
                  <a:lnTo>
                    <a:pt x="0" y="55923"/>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9079" tIns="29079" rIns="29079" bIns="29079"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Math</a:t>
              </a:r>
            </a:p>
          </p:txBody>
        </p:sp>
        <p:sp>
          <p:nvSpPr>
            <p:cNvPr id="22" name="Freeform 21"/>
            <p:cNvSpPr/>
            <p:nvPr/>
          </p:nvSpPr>
          <p:spPr>
            <a:xfrm>
              <a:off x="7606774"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SC </a:t>
              </a:r>
            </a:p>
          </p:txBody>
        </p:sp>
        <p:sp>
          <p:nvSpPr>
            <p:cNvPr id="23" name="Freeform 22"/>
            <p:cNvSpPr/>
            <p:nvPr/>
          </p:nvSpPr>
          <p:spPr>
            <a:xfrm>
              <a:off x="9434922"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3874" tIns="23874" rIns="23874" bIns="23874"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SS</a:t>
              </a:r>
            </a:p>
          </p:txBody>
        </p:sp>
      </p:grpSp>
      <p:sp>
        <p:nvSpPr>
          <p:cNvPr id="2" name="TextBox 1"/>
          <p:cNvSpPr txBox="1"/>
          <p:nvPr/>
        </p:nvSpPr>
        <p:spPr>
          <a:xfrm>
            <a:off x="257230" y="6356350"/>
            <a:ext cx="1186559" cy="369332"/>
          </a:xfrm>
          <a:prstGeom prst="rect">
            <a:avLst/>
          </a:prstGeom>
          <a:noFill/>
        </p:spPr>
        <p:txBody>
          <a:bodyPr wrap="square" rtlCol="0">
            <a:spAutoFit/>
          </a:bodyPr>
          <a:lstStyle/>
          <a:p>
            <a:r>
              <a:rPr lang="en-US" dirty="0" smtClean="0"/>
              <a:t>Source 4</a:t>
            </a:r>
          </a:p>
        </p:txBody>
      </p:sp>
      <p:sp>
        <p:nvSpPr>
          <p:cNvPr id="3" name="Title 2"/>
          <p:cNvSpPr>
            <a:spLocks noGrp="1"/>
          </p:cNvSpPr>
          <p:nvPr>
            <p:ph type="title"/>
          </p:nvPr>
        </p:nvSpPr>
        <p:spPr>
          <a:xfrm>
            <a:off x="257231" y="1594662"/>
            <a:ext cx="3505692" cy="882715"/>
          </a:xfrm>
        </p:spPr>
        <p:txBody>
          <a:bodyPr>
            <a:noAutofit/>
          </a:bodyPr>
          <a:lstStyle/>
          <a:p>
            <a:r>
              <a:rPr lang="en-US" sz="3200" dirty="0" smtClean="0">
                <a:latin typeface="+mn-lt"/>
              </a:rPr>
              <a:t>Closing Gaps (Flags)</a:t>
            </a:r>
            <a:br>
              <a:rPr lang="en-US" sz="3200" dirty="0" smtClean="0">
                <a:latin typeface="+mn-lt"/>
              </a:rPr>
            </a:br>
            <a:r>
              <a:rPr lang="en-US" sz="3200" dirty="0" smtClean="0">
                <a:latin typeface="+mn-lt"/>
              </a:rPr>
              <a:t>           15 pts</a:t>
            </a:r>
            <a:endParaRPr lang="en-US" sz="3200" dirty="0"/>
          </a:p>
        </p:txBody>
      </p:sp>
      <p:pic>
        <p:nvPicPr>
          <p:cNvPr id="24" name="Picture 23">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259" y="5371914"/>
            <a:ext cx="951270" cy="914400"/>
          </a:xfrm>
          <a:prstGeom prst="rect">
            <a:avLst/>
          </a:prstGeom>
        </p:spPr>
      </p:pic>
      <p:sp>
        <p:nvSpPr>
          <p:cNvPr id="5" name="TextBox 4"/>
          <p:cNvSpPr txBox="1"/>
          <p:nvPr/>
        </p:nvSpPr>
        <p:spPr>
          <a:xfrm>
            <a:off x="366274" y="2558965"/>
            <a:ext cx="3472855" cy="646331"/>
          </a:xfrm>
          <a:prstGeom prst="rect">
            <a:avLst/>
          </a:prstGeom>
          <a:noFill/>
        </p:spPr>
        <p:txBody>
          <a:bodyPr wrap="square" rtlCol="0">
            <a:spAutoFit/>
          </a:bodyPr>
          <a:lstStyle/>
          <a:p>
            <a:r>
              <a:rPr lang="en-US" dirty="0" smtClean="0"/>
              <a:t>Flags will be reported for ALL students and for each subgroup.</a:t>
            </a:r>
            <a:endParaRPr lang="en-US" dirty="0"/>
          </a:p>
        </p:txBody>
      </p:sp>
      <p:pic>
        <p:nvPicPr>
          <p:cNvPr id="25" name="SB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376" y="3179632"/>
            <a:ext cx="932769" cy="981541"/>
          </a:xfrm>
          <a:prstGeom prst="rect">
            <a:avLst/>
          </a:prstGeom>
        </p:spPr>
      </p:pic>
      <p:pic>
        <p:nvPicPr>
          <p:cNvPr id="26" name="target ico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8867" y="4331710"/>
            <a:ext cx="1054699" cy="969348"/>
          </a:xfrm>
          <a:prstGeom prst="rect">
            <a:avLst/>
          </a:prstGeom>
        </p:spPr>
      </p:pic>
      <p:sp>
        <p:nvSpPr>
          <p:cNvPr id="27" name="target definition"/>
          <p:cNvSpPr txBox="1"/>
          <p:nvPr/>
        </p:nvSpPr>
        <p:spPr>
          <a:xfrm>
            <a:off x="2145525" y="1163695"/>
            <a:ext cx="4498419" cy="4031873"/>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400" dirty="0" smtClean="0"/>
              <a:t>Example of Improvement Targets</a:t>
            </a:r>
          </a:p>
          <a:p>
            <a:endParaRPr lang="en-US" dirty="0"/>
          </a:p>
          <a:p>
            <a:pPr algn="ctr"/>
            <a:r>
              <a:rPr lang="en-US" sz="1400" i="1" dirty="0" smtClean="0"/>
              <a:t>3% </a:t>
            </a:r>
            <a:r>
              <a:rPr lang="en-US" sz="1400" dirty="0" smtClean="0"/>
              <a:t>𝐼𝑚𝑝𝑟𝑜𝑣𝑒𝑚𝑒𝑛𝑡𝑇𝑎𝑟𝑔𝑒𝑡 = (100 − 𝑏𝑎𝑠𝑒𝑙𝑖𝑛𝑒2017) (0.03)</a:t>
            </a:r>
          </a:p>
          <a:p>
            <a:pPr algn="ctr"/>
            <a:r>
              <a:rPr lang="en-US" sz="1400" i="1" dirty="0" smtClean="0"/>
              <a:t>6%</a:t>
            </a:r>
            <a:r>
              <a:rPr lang="en-US" sz="1400" dirty="0" smtClean="0"/>
              <a:t> </a:t>
            </a:r>
            <a:r>
              <a:rPr lang="en-US" sz="1400" dirty="0"/>
              <a:t>𝐼𝑚𝑝𝑟𝑜𝑣𝑒𝑚𝑒𝑛𝑡𝑇𝑎𝑟𝑔𝑒𝑡 = (100 − 𝑏𝑎𝑠𝑒𝑙𝑖𝑛𝑒2017) (</a:t>
            </a:r>
            <a:r>
              <a:rPr lang="en-US" sz="1400" dirty="0" smtClean="0"/>
              <a:t>0.06)</a:t>
            </a:r>
          </a:p>
          <a:p>
            <a:endParaRPr lang="en-US" sz="1400" dirty="0" smtClean="0"/>
          </a:p>
          <a:p>
            <a:r>
              <a:rPr lang="en-US" sz="1400" dirty="0" smtClean="0">
                <a:solidFill>
                  <a:srgbClr val="FF0000"/>
                </a:solidFill>
              </a:rPr>
              <a:t>      Baseline2017 Score = 60</a:t>
            </a:r>
            <a:endParaRPr lang="en-US" sz="1400" dirty="0">
              <a:solidFill>
                <a:srgbClr val="FF0000"/>
              </a:solidFill>
            </a:endParaRPr>
          </a:p>
          <a:p>
            <a:r>
              <a:rPr lang="en-US" sz="1400" dirty="0" smtClean="0"/>
              <a:t>	</a:t>
            </a:r>
            <a:r>
              <a:rPr lang="en-US" sz="1400" dirty="0" smtClean="0">
                <a:solidFill>
                  <a:srgbClr val="008000"/>
                </a:solidFill>
              </a:rPr>
              <a:t>Improvement </a:t>
            </a:r>
            <a:r>
              <a:rPr lang="en-US" sz="1400" dirty="0">
                <a:solidFill>
                  <a:srgbClr val="008000"/>
                </a:solidFill>
              </a:rPr>
              <a:t>Target (3</a:t>
            </a:r>
            <a:r>
              <a:rPr lang="en-US" sz="1400" dirty="0" smtClean="0">
                <a:solidFill>
                  <a:srgbClr val="008000"/>
                </a:solidFill>
              </a:rPr>
              <a:t>%)  </a:t>
            </a:r>
          </a:p>
          <a:p>
            <a:r>
              <a:rPr lang="en-US" sz="1400" dirty="0" smtClean="0"/>
              <a:t>		Step 1: (100 –</a:t>
            </a:r>
            <a:r>
              <a:rPr lang="en-US" sz="1400" dirty="0" smtClean="0">
                <a:solidFill>
                  <a:srgbClr val="FF0000"/>
                </a:solidFill>
              </a:rPr>
              <a:t>60</a:t>
            </a:r>
            <a:r>
              <a:rPr lang="en-US" sz="1400" dirty="0" smtClean="0"/>
              <a:t>) </a:t>
            </a:r>
            <a:r>
              <a:rPr lang="en-US" sz="1400" dirty="0"/>
              <a:t>x .03 = </a:t>
            </a:r>
            <a:r>
              <a:rPr lang="en-US" sz="1400" dirty="0" smtClean="0">
                <a:solidFill>
                  <a:srgbClr val="008000"/>
                </a:solidFill>
              </a:rPr>
              <a:t>1.2</a:t>
            </a:r>
            <a:endParaRPr lang="en-US" sz="1400" dirty="0">
              <a:solidFill>
                <a:srgbClr val="008000"/>
              </a:solidFill>
            </a:endParaRPr>
          </a:p>
          <a:p>
            <a:r>
              <a:rPr lang="en-US" sz="1400" dirty="0"/>
              <a:t>	</a:t>
            </a:r>
            <a:r>
              <a:rPr lang="en-US" sz="1400" dirty="0" smtClean="0"/>
              <a:t>	Step 2: </a:t>
            </a:r>
            <a:r>
              <a:rPr lang="en-US" sz="1400" dirty="0" smtClean="0">
                <a:solidFill>
                  <a:srgbClr val="FF0000"/>
                </a:solidFill>
              </a:rPr>
              <a:t>60</a:t>
            </a:r>
            <a:r>
              <a:rPr lang="en-US" sz="1400" dirty="0" smtClean="0"/>
              <a:t> + </a:t>
            </a:r>
            <a:r>
              <a:rPr lang="en-US" sz="1400" dirty="0" smtClean="0">
                <a:solidFill>
                  <a:srgbClr val="008000"/>
                </a:solidFill>
              </a:rPr>
              <a:t>1.2</a:t>
            </a:r>
            <a:r>
              <a:rPr lang="en-US" sz="1400" dirty="0" smtClean="0"/>
              <a:t> = 61.2 </a:t>
            </a:r>
          </a:p>
          <a:p>
            <a:r>
              <a:rPr lang="en-US" sz="1400" dirty="0"/>
              <a:t>	</a:t>
            </a:r>
            <a:r>
              <a:rPr lang="en-US" sz="1400" dirty="0" smtClean="0">
                <a:solidFill>
                  <a:srgbClr val="336600"/>
                </a:solidFill>
              </a:rPr>
              <a:t>2018 Target Score = 61.2</a:t>
            </a:r>
          </a:p>
          <a:p>
            <a:endParaRPr lang="en-US" sz="1400" dirty="0"/>
          </a:p>
          <a:p>
            <a:r>
              <a:rPr lang="en-US" sz="1400" dirty="0" smtClean="0"/>
              <a:t>	</a:t>
            </a:r>
            <a:r>
              <a:rPr lang="en-US" sz="1400" dirty="0" smtClean="0">
                <a:solidFill>
                  <a:schemeClr val="accent4">
                    <a:lumMod val="75000"/>
                  </a:schemeClr>
                </a:solidFill>
              </a:rPr>
              <a:t>Improvement </a:t>
            </a:r>
            <a:r>
              <a:rPr lang="en-US" sz="1400" dirty="0">
                <a:solidFill>
                  <a:schemeClr val="accent4">
                    <a:lumMod val="75000"/>
                  </a:schemeClr>
                </a:solidFill>
              </a:rPr>
              <a:t>Target (6</a:t>
            </a:r>
            <a:r>
              <a:rPr lang="en-US" sz="1400" dirty="0" smtClean="0">
                <a:solidFill>
                  <a:schemeClr val="accent4">
                    <a:lumMod val="75000"/>
                  </a:schemeClr>
                </a:solidFill>
              </a:rPr>
              <a:t>%) (only ED,EL,SWD)</a:t>
            </a:r>
            <a:r>
              <a:rPr lang="en-US" sz="1400" dirty="0"/>
              <a:t>	</a:t>
            </a:r>
            <a:endParaRPr lang="en-US" sz="1400" dirty="0" smtClean="0"/>
          </a:p>
          <a:p>
            <a:r>
              <a:rPr lang="en-US" sz="1400" dirty="0"/>
              <a:t>	</a:t>
            </a:r>
            <a:r>
              <a:rPr lang="en-US" sz="1400" dirty="0" smtClean="0"/>
              <a:t>	Step 1: (100 –</a:t>
            </a:r>
            <a:r>
              <a:rPr lang="en-US" sz="1400" dirty="0" smtClean="0">
                <a:solidFill>
                  <a:srgbClr val="FF0000"/>
                </a:solidFill>
              </a:rPr>
              <a:t>60</a:t>
            </a:r>
            <a:r>
              <a:rPr lang="en-US" sz="1400" dirty="0" smtClean="0"/>
              <a:t>) </a:t>
            </a:r>
            <a:r>
              <a:rPr lang="en-US" sz="1400" dirty="0"/>
              <a:t>x .06 = </a:t>
            </a:r>
            <a:r>
              <a:rPr lang="en-US" sz="1400" dirty="0" smtClean="0">
                <a:solidFill>
                  <a:schemeClr val="accent4">
                    <a:lumMod val="75000"/>
                  </a:schemeClr>
                </a:solidFill>
              </a:rPr>
              <a:t>2.4</a:t>
            </a:r>
          </a:p>
          <a:p>
            <a:r>
              <a:rPr lang="en-US" sz="1400" dirty="0"/>
              <a:t>	</a:t>
            </a:r>
            <a:r>
              <a:rPr lang="en-US" sz="1400" dirty="0" smtClean="0"/>
              <a:t>	Step 2: </a:t>
            </a:r>
            <a:r>
              <a:rPr lang="en-US" sz="1400" dirty="0" smtClean="0">
                <a:solidFill>
                  <a:srgbClr val="FF0000"/>
                </a:solidFill>
              </a:rPr>
              <a:t>60</a:t>
            </a:r>
            <a:r>
              <a:rPr lang="en-US" sz="1400" dirty="0" smtClean="0"/>
              <a:t> + </a:t>
            </a:r>
            <a:r>
              <a:rPr lang="en-US" sz="1400" dirty="0" smtClean="0">
                <a:solidFill>
                  <a:schemeClr val="accent4">
                    <a:lumMod val="75000"/>
                  </a:schemeClr>
                </a:solidFill>
              </a:rPr>
              <a:t>2.4</a:t>
            </a:r>
            <a:r>
              <a:rPr lang="en-US" sz="1400" dirty="0" smtClean="0"/>
              <a:t> = 62.4</a:t>
            </a:r>
          </a:p>
          <a:p>
            <a:r>
              <a:rPr lang="en-US" sz="1400" dirty="0"/>
              <a:t>	</a:t>
            </a:r>
            <a:r>
              <a:rPr lang="en-US" sz="1400" dirty="0" smtClean="0">
                <a:solidFill>
                  <a:schemeClr val="accent4">
                    <a:lumMod val="75000"/>
                  </a:schemeClr>
                </a:solidFill>
              </a:rPr>
              <a:t>2018 Target Score = 62.4</a:t>
            </a:r>
            <a:r>
              <a:rPr lang="en-US" sz="1400" dirty="0"/>
              <a:t>	</a:t>
            </a:r>
            <a:endParaRPr lang="en-US" sz="1400" dirty="0" smtClean="0"/>
          </a:p>
          <a:p>
            <a:pPr algn="ctr"/>
            <a:endParaRPr lang="en-US" sz="1400" dirty="0"/>
          </a:p>
          <a:p>
            <a:pPr algn="ctr"/>
            <a:r>
              <a:rPr lang="en-US" sz="1400" dirty="0" smtClean="0"/>
              <a:t>(click to close)</a:t>
            </a:r>
            <a:endParaRPr lang="en-US" dirty="0"/>
          </a:p>
        </p:txBody>
      </p:sp>
      <p:sp>
        <p:nvSpPr>
          <p:cNvPr id="28" name="SB definition"/>
          <p:cNvSpPr txBox="1"/>
          <p:nvPr/>
        </p:nvSpPr>
        <p:spPr>
          <a:xfrm>
            <a:off x="2165959" y="1464738"/>
            <a:ext cx="2964427" cy="2677656"/>
          </a:xfrm>
          <a:prstGeom prst="rect">
            <a:avLst/>
          </a:prstGeom>
          <a:solidFill>
            <a:schemeClr val="accent4"/>
          </a:solidFill>
        </p:spPr>
        <p:txBody>
          <a:bodyPr wrap="square" rtlCol="0">
            <a:spAutoFit/>
          </a:bodyPr>
          <a:lstStyle/>
          <a:p>
            <a:pPr algn="ctr"/>
            <a:r>
              <a:rPr lang="en-US" sz="1400" dirty="0" smtClean="0">
                <a:solidFill>
                  <a:schemeClr val="bg2">
                    <a:lumMod val="25000"/>
                  </a:schemeClr>
                </a:solidFill>
              </a:rPr>
              <a:t>10 Reporting Categories (Subgroups)</a:t>
            </a:r>
          </a:p>
          <a:p>
            <a:r>
              <a:rPr lang="en-US" sz="1400" dirty="0" smtClean="0">
                <a:solidFill>
                  <a:schemeClr val="bg2">
                    <a:lumMod val="25000"/>
                  </a:schemeClr>
                </a:solidFill>
              </a:rPr>
              <a:t>1. ALL students</a:t>
            </a:r>
          </a:p>
          <a:p>
            <a:r>
              <a:rPr lang="en-US" sz="1400" dirty="0" smtClean="0">
                <a:solidFill>
                  <a:schemeClr val="bg2">
                    <a:lumMod val="25000"/>
                  </a:schemeClr>
                </a:solidFill>
              </a:rPr>
              <a:t>2. Am Indian/Alaskan</a:t>
            </a:r>
          </a:p>
          <a:p>
            <a:r>
              <a:rPr lang="en-US" sz="1400" dirty="0" smtClean="0">
                <a:solidFill>
                  <a:schemeClr val="bg2">
                    <a:lumMod val="25000"/>
                  </a:schemeClr>
                </a:solidFill>
              </a:rPr>
              <a:t>3. Asian/Pacific Islander</a:t>
            </a:r>
          </a:p>
          <a:p>
            <a:r>
              <a:rPr lang="en-US" sz="1400" dirty="0" smtClean="0">
                <a:solidFill>
                  <a:schemeClr val="bg2">
                    <a:lumMod val="25000"/>
                  </a:schemeClr>
                </a:solidFill>
              </a:rPr>
              <a:t>4. Black</a:t>
            </a:r>
          </a:p>
          <a:p>
            <a:r>
              <a:rPr lang="en-US" sz="1400" dirty="0" smtClean="0">
                <a:solidFill>
                  <a:schemeClr val="bg2">
                    <a:lumMod val="25000"/>
                  </a:schemeClr>
                </a:solidFill>
              </a:rPr>
              <a:t>5. Hispanic</a:t>
            </a:r>
          </a:p>
          <a:p>
            <a:r>
              <a:rPr lang="en-US" sz="1400" dirty="0" smtClean="0">
                <a:solidFill>
                  <a:schemeClr val="bg2">
                    <a:lumMod val="25000"/>
                  </a:schemeClr>
                </a:solidFill>
              </a:rPr>
              <a:t>6. Multi-Racial</a:t>
            </a:r>
          </a:p>
          <a:p>
            <a:r>
              <a:rPr lang="en-US" sz="1400" dirty="0" smtClean="0">
                <a:solidFill>
                  <a:schemeClr val="bg2">
                    <a:lumMod val="25000"/>
                  </a:schemeClr>
                </a:solidFill>
              </a:rPr>
              <a:t>7. White</a:t>
            </a:r>
          </a:p>
          <a:p>
            <a:r>
              <a:rPr lang="en-US" sz="1400" dirty="0" smtClean="0">
                <a:solidFill>
                  <a:schemeClr val="bg2">
                    <a:lumMod val="25000"/>
                  </a:schemeClr>
                </a:solidFill>
              </a:rPr>
              <a:t>8. Econ-Disadvantaged (ED)</a:t>
            </a:r>
          </a:p>
          <a:p>
            <a:r>
              <a:rPr lang="en-US" sz="1400" dirty="0" smtClean="0">
                <a:solidFill>
                  <a:schemeClr val="bg2">
                    <a:lumMod val="25000"/>
                  </a:schemeClr>
                </a:solidFill>
              </a:rPr>
              <a:t>9. English Learner (EL)</a:t>
            </a:r>
          </a:p>
          <a:p>
            <a:r>
              <a:rPr lang="en-US" sz="1400" dirty="0" smtClean="0">
                <a:solidFill>
                  <a:schemeClr val="bg2">
                    <a:lumMod val="25000"/>
                  </a:schemeClr>
                </a:solidFill>
              </a:rPr>
              <a:t>10.Students w/ Disabilities (SWD)</a:t>
            </a:r>
          </a:p>
          <a:p>
            <a:pPr algn="ctr"/>
            <a:r>
              <a:rPr lang="en-US" sz="1400" dirty="0" smtClean="0">
                <a:solidFill>
                  <a:schemeClr val="bg2">
                    <a:lumMod val="25000"/>
                  </a:schemeClr>
                </a:solidFill>
              </a:rPr>
              <a:t>(click to close)</a:t>
            </a:r>
          </a:p>
        </p:txBody>
      </p:sp>
      <p:sp>
        <p:nvSpPr>
          <p:cNvPr id="29" name="TextBox 28"/>
          <p:cNvSpPr txBox="1"/>
          <p:nvPr/>
        </p:nvSpPr>
        <p:spPr>
          <a:xfrm>
            <a:off x="5027960" y="6538912"/>
            <a:ext cx="1296680" cy="307777"/>
          </a:xfrm>
          <a:prstGeom prst="rect">
            <a:avLst/>
          </a:prstGeom>
          <a:noFill/>
        </p:spPr>
        <p:txBody>
          <a:bodyPr wrap="square" rtlCol="0">
            <a:spAutoFit/>
          </a:bodyPr>
          <a:lstStyle/>
          <a:p>
            <a:pPr algn="ctr"/>
            <a:r>
              <a:rPr lang="en-US" sz="1400" dirty="0" smtClean="0"/>
              <a:t>CG slide 2 of 3</a:t>
            </a:r>
            <a:endParaRPr lang="en-US" sz="1400" dirty="0"/>
          </a:p>
        </p:txBody>
      </p:sp>
    </p:spTree>
    <p:extLst>
      <p:ext uri="{BB962C8B-B14F-4D97-AF65-F5344CB8AC3E}">
        <p14:creationId xmlns:p14="http://schemas.microsoft.com/office/powerpoint/2010/main" val="2191741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7" grpId="0" animBg="1"/>
      <p:bldP spid="27" grpId="1" animBg="1"/>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111" b="9517"/>
          <a:stretch/>
        </p:blipFill>
        <p:spPr>
          <a:xfrm>
            <a:off x="4182523" y="687642"/>
            <a:ext cx="1507547" cy="1181498"/>
          </a:xfrm>
          <a:prstGeom prst="rect">
            <a:avLst/>
          </a:prstGeom>
        </p:spPr>
      </p:pic>
      <p:sp>
        <p:nvSpPr>
          <p:cNvPr id="3" name="Rounded Rectangle 2"/>
          <p:cNvSpPr/>
          <p:nvPr/>
        </p:nvSpPr>
        <p:spPr>
          <a:xfrm>
            <a:off x="9920274" y="1748116"/>
            <a:ext cx="2208535" cy="26759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Log in to </a:t>
            </a:r>
          </a:p>
          <a:p>
            <a:pPr algn="ctr"/>
            <a:r>
              <a:rPr lang="en-US" sz="1400" dirty="0">
                <a:solidFill>
                  <a:prstClr val="black"/>
                </a:solidFill>
              </a:rPr>
              <a:t>G</a:t>
            </a:r>
            <a:r>
              <a:rPr lang="en-US" sz="1400" dirty="0" smtClean="0">
                <a:solidFill>
                  <a:prstClr val="black"/>
                </a:solidFill>
              </a:rPr>
              <a:t>ADOE Portal</a:t>
            </a:r>
          </a:p>
          <a:p>
            <a:r>
              <a:rPr lang="en-US" sz="1400" dirty="0" smtClean="0">
                <a:solidFill>
                  <a:prstClr val="black"/>
                </a:solidFill>
              </a:rPr>
              <a:t>1. Select:</a:t>
            </a:r>
          </a:p>
          <a:p>
            <a:r>
              <a:rPr lang="en-US" sz="1400" dirty="0" smtClean="0">
                <a:solidFill>
                  <a:prstClr val="black"/>
                </a:solidFill>
              </a:rPr>
              <a:t>- “CCRPI Reports” </a:t>
            </a:r>
          </a:p>
          <a:p>
            <a:pPr>
              <a:buFontTx/>
              <a:buChar char="-"/>
            </a:pPr>
            <a:r>
              <a:rPr lang="en-US" sz="1400" dirty="0" smtClean="0">
                <a:solidFill>
                  <a:prstClr val="black"/>
                </a:solidFill>
              </a:rPr>
              <a:t>“Performance Flags”          Tab </a:t>
            </a:r>
          </a:p>
          <a:p>
            <a:r>
              <a:rPr lang="en-US" sz="1400" dirty="0" smtClean="0">
                <a:solidFill>
                  <a:prstClr val="black"/>
                </a:solidFill>
              </a:rPr>
              <a:t>2. Click on hotlinks for</a:t>
            </a:r>
          </a:p>
          <a:p>
            <a:r>
              <a:rPr lang="en-US" sz="1400" dirty="0" smtClean="0">
                <a:solidFill>
                  <a:prstClr val="black"/>
                </a:solidFill>
              </a:rPr>
              <a:t>- “Subgroup Performance”</a:t>
            </a:r>
          </a:p>
          <a:p>
            <a:r>
              <a:rPr lang="en-US" sz="1400" dirty="0" smtClean="0">
                <a:solidFill>
                  <a:prstClr val="black"/>
                </a:solidFill>
              </a:rPr>
              <a:t>-”Performance Targets” </a:t>
            </a:r>
            <a:r>
              <a:rPr lang="en-US" sz="1400" dirty="0">
                <a:solidFill>
                  <a:prstClr val="black"/>
                </a:solidFill>
              </a:rPr>
              <a:t>for 3% and 6% Targets</a:t>
            </a:r>
          </a:p>
        </p:txBody>
      </p:sp>
      <p:pic>
        <p:nvPicPr>
          <p:cNvPr id="19" name="Picture 18">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993" y="104307"/>
            <a:ext cx="951270" cy="914400"/>
          </a:xfrm>
          <a:prstGeom prst="rect">
            <a:avLst/>
          </a:prstGeom>
        </p:spPr>
      </p:pic>
      <p:sp>
        <p:nvSpPr>
          <p:cNvPr id="21" name="Title 20"/>
          <p:cNvSpPr>
            <a:spLocks noGrp="1"/>
          </p:cNvSpPr>
          <p:nvPr>
            <p:ph type="title"/>
          </p:nvPr>
        </p:nvSpPr>
        <p:spPr>
          <a:xfrm>
            <a:off x="3047263" y="104307"/>
            <a:ext cx="5931386" cy="583335"/>
          </a:xfrm>
        </p:spPr>
        <p:txBody>
          <a:bodyPr>
            <a:normAutofit fontScale="90000"/>
          </a:bodyPr>
          <a:lstStyle/>
          <a:p>
            <a:pPr algn="ctr"/>
            <a:r>
              <a:rPr lang="en-US" sz="3200" b="1" dirty="0" smtClean="0">
                <a:latin typeface="+mn-lt"/>
              </a:rPr>
              <a:t>Data Sources for Closing Gaps / Flags</a:t>
            </a:r>
            <a:endParaRPr lang="en-US" sz="3200" b="1" dirty="0">
              <a:latin typeface="+mn-lt"/>
            </a:endParaRPr>
          </a:p>
        </p:txBody>
      </p:sp>
      <p:pic>
        <p:nvPicPr>
          <p:cNvPr id="23" name="Picture 22"/>
          <p:cNvPicPr>
            <a:picLocks noChangeAspect="1"/>
          </p:cNvPicPr>
          <p:nvPr/>
        </p:nvPicPr>
        <p:blipFill>
          <a:blip r:embed="rId4"/>
          <a:stretch>
            <a:fillRect/>
          </a:stretch>
        </p:blipFill>
        <p:spPr>
          <a:xfrm>
            <a:off x="9751567" y="687642"/>
            <a:ext cx="2387137" cy="855439"/>
          </a:xfrm>
          <a:prstGeom prst="rect">
            <a:avLst/>
          </a:prstGeom>
        </p:spPr>
      </p:pic>
      <p:sp>
        <p:nvSpPr>
          <p:cNvPr id="28" name="Rounded Rectangle 27">
            <a:hlinkClick r:id="rId5" action="ppaction://hlinksldjump"/>
          </p:cNvPr>
          <p:cNvSpPr/>
          <p:nvPr/>
        </p:nvSpPr>
        <p:spPr>
          <a:xfrm>
            <a:off x="1831277" y="1221461"/>
            <a:ext cx="1480702" cy="31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Click to Close</a:t>
            </a:r>
            <a:endParaRPr lang="en-US" sz="1100" b="1" dirty="0">
              <a:solidFill>
                <a:prstClr val="black"/>
              </a:solidFill>
            </a:endParaRPr>
          </a:p>
        </p:txBody>
      </p:sp>
      <p:grpSp>
        <p:nvGrpSpPr>
          <p:cNvPr id="18" name="Group 17"/>
          <p:cNvGrpSpPr/>
          <p:nvPr/>
        </p:nvGrpSpPr>
        <p:grpSpPr>
          <a:xfrm>
            <a:off x="-287675" y="1869140"/>
            <a:ext cx="5167735" cy="4814048"/>
            <a:chOff x="6539691" y="1548768"/>
            <a:chExt cx="5167735" cy="4814048"/>
          </a:xfrm>
        </p:grpSpPr>
        <p:sp>
          <p:nvSpPr>
            <p:cNvPr id="25" name="Rounded Rectangle 24"/>
            <p:cNvSpPr/>
            <p:nvPr/>
          </p:nvSpPr>
          <p:spPr>
            <a:xfrm>
              <a:off x="6920273" y="1548768"/>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a:solidFill>
                  <a:prstClr val="white"/>
                </a:solidFill>
              </a:endParaRPr>
            </a:p>
            <a:p>
              <a:pPr algn="ctr"/>
              <a:endParaRPr lang="en-US" dirty="0" smtClean="0">
                <a:solidFill>
                  <a:prstClr val="white"/>
                </a:solidFill>
              </a:endParaRPr>
            </a:p>
            <a:p>
              <a:pPr algn="ctr"/>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pPr marL="174625"/>
              <a:endParaRPr lang="en-US" dirty="0" smtClean="0">
                <a:solidFill>
                  <a:prstClr val="black"/>
                </a:solidFill>
              </a:endParaRPr>
            </a:p>
          </p:txBody>
        </p:sp>
        <p:pic>
          <p:nvPicPr>
            <p:cNvPr id="26" name="Picture 25"/>
            <p:cNvPicPr>
              <a:picLocks noChangeAspect="1"/>
            </p:cNvPicPr>
            <p:nvPr/>
          </p:nvPicPr>
          <p:blipFill rotWithShape="1">
            <a:blip r:embed="rId6"/>
            <a:srcRect r="12419"/>
            <a:stretch/>
          </p:blipFill>
          <p:spPr>
            <a:xfrm>
              <a:off x="7226945" y="1872456"/>
              <a:ext cx="4287295" cy="609524"/>
            </a:xfrm>
            <a:prstGeom prst="rect">
              <a:avLst/>
            </a:prstGeom>
          </p:spPr>
        </p:pic>
        <p:pic>
          <p:nvPicPr>
            <p:cNvPr id="29" name="Picture 28"/>
            <p:cNvPicPr>
              <a:picLocks noChangeAspect="1"/>
            </p:cNvPicPr>
            <p:nvPr/>
          </p:nvPicPr>
          <p:blipFill>
            <a:blip r:embed="rId7"/>
            <a:stretch>
              <a:fillRect/>
            </a:stretch>
          </p:blipFill>
          <p:spPr>
            <a:xfrm>
              <a:off x="10262965" y="2701396"/>
              <a:ext cx="1228571" cy="2123810"/>
            </a:xfrm>
            <a:prstGeom prst="rect">
              <a:avLst/>
            </a:prstGeom>
          </p:spPr>
        </p:pic>
        <p:pic>
          <p:nvPicPr>
            <p:cNvPr id="30" name="Picture 29"/>
            <p:cNvPicPr>
              <a:picLocks noChangeAspect="1"/>
            </p:cNvPicPr>
            <p:nvPr/>
          </p:nvPicPr>
          <p:blipFill>
            <a:blip r:embed="rId8"/>
            <a:stretch>
              <a:fillRect/>
            </a:stretch>
          </p:blipFill>
          <p:spPr>
            <a:xfrm>
              <a:off x="7119475" y="2774588"/>
              <a:ext cx="1322587" cy="2050618"/>
            </a:xfrm>
            <a:prstGeom prst="rect">
              <a:avLst/>
            </a:prstGeom>
          </p:spPr>
        </p:pic>
        <p:pic>
          <p:nvPicPr>
            <p:cNvPr id="31" name="Picture 30"/>
            <p:cNvPicPr>
              <a:picLocks noChangeAspect="1"/>
            </p:cNvPicPr>
            <p:nvPr/>
          </p:nvPicPr>
          <p:blipFill>
            <a:blip r:embed="rId9"/>
            <a:stretch>
              <a:fillRect/>
            </a:stretch>
          </p:blipFill>
          <p:spPr>
            <a:xfrm>
              <a:off x="8846189" y="2524245"/>
              <a:ext cx="1009524" cy="3771429"/>
            </a:xfrm>
            <a:prstGeom prst="rect">
              <a:avLst/>
            </a:prstGeom>
          </p:spPr>
        </p:pic>
        <p:sp>
          <p:nvSpPr>
            <p:cNvPr id="32" name="Rectangle 31"/>
            <p:cNvSpPr/>
            <p:nvPr/>
          </p:nvSpPr>
          <p:spPr>
            <a:xfrm>
              <a:off x="6539691" y="5021735"/>
              <a:ext cx="2634098" cy="954107"/>
            </a:xfrm>
            <a:prstGeom prst="rect">
              <a:avLst/>
            </a:prstGeom>
          </p:spPr>
          <p:txBody>
            <a:bodyPr wrap="square">
              <a:spAutoFit/>
            </a:bodyPr>
            <a:lstStyle/>
            <a:p>
              <a:pPr marL="457200"/>
              <a:r>
                <a:rPr lang="en-US" sz="1400" dirty="0">
                  <a:solidFill>
                    <a:prstClr val="black"/>
                  </a:solidFill>
                </a:rPr>
                <a:t>GMAS EOG/EOC Data</a:t>
              </a:r>
            </a:p>
            <a:p>
              <a:pPr marL="457200"/>
              <a:r>
                <a:rPr lang="en-US" sz="1400" dirty="0">
                  <a:solidFill>
                    <a:prstClr val="black"/>
                  </a:solidFill>
                </a:rPr>
                <a:t>GMAS Writing Data</a:t>
              </a:r>
            </a:p>
            <a:p>
              <a:pPr marL="457200"/>
              <a:r>
                <a:rPr lang="en-US" sz="1400" dirty="0">
                  <a:solidFill>
                    <a:prstClr val="black"/>
                  </a:solidFill>
                </a:rPr>
                <a:t>-Down to Domains</a:t>
              </a:r>
            </a:p>
            <a:p>
              <a:pPr marL="457200"/>
              <a:r>
                <a:rPr lang="en-US" sz="1400" dirty="0">
                  <a:solidFill>
                    <a:prstClr val="black"/>
                  </a:solidFill>
                </a:rPr>
                <a:t>-Filtered by Subgroups</a:t>
              </a:r>
            </a:p>
          </p:txBody>
        </p:sp>
      </p:grpSp>
      <p:grpSp>
        <p:nvGrpSpPr>
          <p:cNvPr id="7" name="Group 6"/>
          <p:cNvGrpSpPr/>
          <p:nvPr/>
        </p:nvGrpSpPr>
        <p:grpSpPr>
          <a:xfrm>
            <a:off x="5006591" y="1883990"/>
            <a:ext cx="4787153" cy="4814048"/>
            <a:chOff x="4964414" y="1869140"/>
            <a:chExt cx="4787153" cy="4814048"/>
          </a:xfrm>
        </p:grpSpPr>
        <p:sp>
          <p:nvSpPr>
            <p:cNvPr id="34" name="Rounded Rectangle 33"/>
            <p:cNvSpPr/>
            <p:nvPr/>
          </p:nvSpPr>
          <p:spPr>
            <a:xfrm>
              <a:off x="4964414" y="1869140"/>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sz="1400" dirty="0" smtClean="0">
                <a:solidFill>
                  <a:prstClr val="black"/>
                </a:solidFill>
              </a:endParaRPr>
            </a:p>
            <a:p>
              <a:pPr marL="174625"/>
              <a:endParaRPr lang="en-US" sz="1400" dirty="0">
                <a:solidFill>
                  <a:prstClr val="black"/>
                </a:solidFill>
              </a:endParaRPr>
            </a:p>
            <a:p>
              <a:pPr marL="174625"/>
              <a:r>
                <a:rPr lang="en-US" sz="1400" dirty="0" smtClean="0">
                  <a:solidFill>
                    <a:prstClr val="black"/>
                  </a:solidFill>
                </a:rPr>
                <a:t>-Analyze data by multiple dimensions simultaneously,</a:t>
              </a:r>
            </a:p>
            <a:p>
              <a:pPr marL="174625"/>
              <a:r>
                <a:rPr lang="en-US" sz="1400" dirty="0">
                  <a:solidFill>
                    <a:prstClr val="black"/>
                  </a:solidFill>
                </a:rPr>
                <a:t>-</a:t>
              </a:r>
              <a:r>
                <a:rPr lang="en-US" sz="1400" dirty="0" smtClean="0">
                  <a:solidFill>
                    <a:prstClr val="black"/>
                  </a:solidFill>
                </a:rPr>
                <a:t>Compare across years, districts and schools, </a:t>
              </a:r>
            </a:p>
            <a:p>
              <a:pPr marL="174625"/>
              <a:r>
                <a:rPr lang="en-US" sz="1400" dirty="0" smtClean="0">
                  <a:solidFill>
                    <a:prstClr val="black"/>
                  </a:solidFill>
                </a:rPr>
                <a:t>-Save and share reports and auto-generated charts,</a:t>
              </a:r>
            </a:p>
            <a:p>
              <a:pPr marL="174625"/>
              <a:r>
                <a:rPr lang="en-US" sz="1400" dirty="0" smtClean="0">
                  <a:solidFill>
                    <a:prstClr val="black"/>
                  </a:solidFill>
                </a:rPr>
                <a:t> -Export to Excel or PDF</a:t>
              </a:r>
            </a:p>
          </p:txBody>
        </p:sp>
        <p:pic>
          <p:nvPicPr>
            <p:cNvPr id="37" name="Picture 36"/>
            <p:cNvPicPr>
              <a:picLocks noChangeAspect="1"/>
            </p:cNvPicPr>
            <p:nvPr/>
          </p:nvPicPr>
          <p:blipFill>
            <a:blip r:embed="rId10"/>
            <a:stretch>
              <a:fillRect/>
            </a:stretch>
          </p:blipFill>
          <p:spPr>
            <a:xfrm>
              <a:off x="7280556" y="3086098"/>
              <a:ext cx="2318343" cy="521096"/>
            </a:xfrm>
            <a:prstGeom prst="rect">
              <a:avLst/>
            </a:prstGeom>
          </p:spPr>
        </p:pic>
        <p:pic>
          <p:nvPicPr>
            <p:cNvPr id="39" name="Picture 38"/>
            <p:cNvPicPr>
              <a:picLocks noChangeAspect="1"/>
            </p:cNvPicPr>
            <p:nvPr/>
          </p:nvPicPr>
          <p:blipFill rotWithShape="1">
            <a:blip r:embed="rId11"/>
            <a:srcRect r="39152"/>
            <a:stretch/>
          </p:blipFill>
          <p:spPr>
            <a:xfrm>
              <a:off x="5451083" y="3701989"/>
              <a:ext cx="3788452" cy="2011507"/>
            </a:xfrm>
            <a:prstGeom prst="rect">
              <a:avLst/>
            </a:prstGeom>
          </p:spPr>
        </p:pic>
        <p:pic>
          <p:nvPicPr>
            <p:cNvPr id="6" name="Picture 5"/>
            <p:cNvPicPr>
              <a:picLocks noChangeAspect="1"/>
            </p:cNvPicPr>
            <p:nvPr/>
          </p:nvPicPr>
          <p:blipFill>
            <a:blip r:embed="rId12"/>
            <a:stretch>
              <a:fillRect/>
            </a:stretch>
          </p:blipFill>
          <p:spPr>
            <a:xfrm>
              <a:off x="7452148" y="2057805"/>
              <a:ext cx="1874041" cy="786812"/>
            </a:xfrm>
            <a:prstGeom prst="rect">
              <a:avLst/>
            </a:prstGeom>
          </p:spPr>
        </p:pic>
        <p:pic>
          <p:nvPicPr>
            <p:cNvPr id="4" name="Picture 3"/>
            <p:cNvPicPr>
              <a:picLocks noChangeAspect="1"/>
            </p:cNvPicPr>
            <p:nvPr/>
          </p:nvPicPr>
          <p:blipFill>
            <a:blip r:embed="rId13"/>
            <a:stretch>
              <a:fillRect/>
            </a:stretch>
          </p:blipFill>
          <p:spPr>
            <a:xfrm>
              <a:off x="5451083" y="2169718"/>
              <a:ext cx="1745119" cy="2211966"/>
            </a:xfrm>
            <a:prstGeom prst="rect">
              <a:avLst/>
            </a:prstGeom>
          </p:spPr>
        </p:pic>
        <p:sp>
          <p:nvSpPr>
            <p:cNvPr id="36" name="Oval 35"/>
            <p:cNvSpPr/>
            <p:nvPr/>
          </p:nvSpPr>
          <p:spPr>
            <a:xfrm>
              <a:off x="7364910" y="2116406"/>
              <a:ext cx="1874625" cy="542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9" name="Picture 8"/>
          <p:cNvPicPr>
            <a:picLocks noChangeAspect="1"/>
          </p:cNvPicPr>
          <p:nvPr/>
        </p:nvPicPr>
        <p:blipFill>
          <a:blip r:embed="rId14"/>
          <a:stretch>
            <a:fillRect/>
          </a:stretch>
        </p:blipFill>
        <p:spPr>
          <a:xfrm>
            <a:off x="9920275" y="4563785"/>
            <a:ext cx="2170610" cy="2203623"/>
          </a:xfrm>
          <a:prstGeom prst="rect">
            <a:avLst/>
          </a:prstGeom>
        </p:spPr>
      </p:pic>
      <p:sp>
        <p:nvSpPr>
          <p:cNvPr id="10" name="Oval 9"/>
          <p:cNvSpPr/>
          <p:nvPr/>
        </p:nvSpPr>
        <p:spPr>
          <a:xfrm>
            <a:off x="10890913" y="4424081"/>
            <a:ext cx="1247791" cy="43452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9784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PPT5F7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1656" y="1517357"/>
            <a:ext cx="8417487" cy="4684536"/>
          </a:xfrm>
        </p:spPr>
      </p:pic>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dirty="0"/>
          </a:p>
        </p:txBody>
      </p:sp>
      <p:pic>
        <p:nvPicPr>
          <p:cNvPr id="17" name="Picture 16">
            <a:hlinkClick r:id="rId4" action="ppaction://hlinksldjump"/>
          </p:cNvPr>
          <p:cNvPicPr>
            <a:picLocks noChangeAspect="1"/>
          </p:cNvPicPr>
          <p:nvPr/>
        </p:nvPicPr>
        <p:blipFill>
          <a:blip r:embed="rId5"/>
          <a:stretch>
            <a:fillRect/>
          </a:stretch>
        </p:blipFill>
        <p:spPr>
          <a:xfrm>
            <a:off x="10788525" y="393298"/>
            <a:ext cx="871804" cy="890093"/>
          </a:xfrm>
          <a:prstGeom prst="rect">
            <a:avLst/>
          </a:prstGeom>
        </p:spPr>
      </p:pic>
      <p:sp>
        <p:nvSpPr>
          <p:cNvPr id="24" name="Rounded Rectangle 23"/>
          <p:cNvSpPr/>
          <p:nvPr/>
        </p:nvSpPr>
        <p:spPr>
          <a:xfrm>
            <a:off x="9678579" y="5048580"/>
            <a:ext cx="1709928" cy="1097280"/>
          </a:xfrm>
          <a:prstGeom prst="roundRect">
            <a:avLst/>
          </a:prstGeom>
          <a:solidFill>
            <a:srgbClr val="AD23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(67.9) (.15) =</a:t>
            </a:r>
          </a:p>
          <a:p>
            <a:pPr algn="ctr"/>
            <a:r>
              <a:rPr lang="en-US" dirty="0" smtClean="0"/>
              <a:t>10.19 pts </a:t>
            </a:r>
          </a:p>
          <a:p>
            <a:pPr algn="ctr"/>
            <a:r>
              <a:rPr lang="en-US" dirty="0" smtClean="0"/>
              <a:t>out of 15</a:t>
            </a:r>
            <a:endParaRPr lang="en-US" dirty="0"/>
          </a:p>
        </p:txBody>
      </p:sp>
      <p:grpSp>
        <p:nvGrpSpPr>
          <p:cNvPr id="26" name="Group 25"/>
          <p:cNvGrpSpPr/>
          <p:nvPr/>
        </p:nvGrpSpPr>
        <p:grpSpPr>
          <a:xfrm>
            <a:off x="3142413" y="305708"/>
            <a:ext cx="7391130" cy="934739"/>
            <a:chOff x="3872592" y="1173265"/>
            <a:chExt cx="7391130" cy="934739"/>
          </a:xfrm>
        </p:grpSpPr>
        <p:sp>
          <p:nvSpPr>
            <p:cNvPr id="27" name="Freeform 26"/>
            <p:cNvSpPr/>
            <p:nvPr/>
          </p:nvSpPr>
          <p:spPr>
            <a:xfrm>
              <a:off x="3872592" y="1193604"/>
              <a:ext cx="1828800" cy="914400"/>
            </a:xfrm>
            <a:custGeom>
              <a:avLst/>
              <a:gdLst>
                <a:gd name="connsiteX0" fmla="*/ 0 w 722824"/>
                <a:gd name="connsiteY0" fmla="*/ 55494 h 554943"/>
                <a:gd name="connsiteX1" fmla="*/ 55494 w 722824"/>
                <a:gd name="connsiteY1" fmla="*/ 0 h 554943"/>
                <a:gd name="connsiteX2" fmla="*/ 667330 w 722824"/>
                <a:gd name="connsiteY2" fmla="*/ 0 h 554943"/>
                <a:gd name="connsiteX3" fmla="*/ 722824 w 722824"/>
                <a:gd name="connsiteY3" fmla="*/ 55494 h 554943"/>
                <a:gd name="connsiteX4" fmla="*/ 722824 w 722824"/>
                <a:gd name="connsiteY4" fmla="*/ 499449 h 554943"/>
                <a:gd name="connsiteX5" fmla="*/ 667330 w 722824"/>
                <a:gd name="connsiteY5" fmla="*/ 554943 h 554943"/>
                <a:gd name="connsiteX6" fmla="*/ 55494 w 722824"/>
                <a:gd name="connsiteY6" fmla="*/ 554943 h 554943"/>
                <a:gd name="connsiteX7" fmla="*/ 0 w 722824"/>
                <a:gd name="connsiteY7" fmla="*/ 499449 h 554943"/>
                <a:gd name="connsiteX8" fmla="*/ 0 w 722824"/>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24" h="554943">
                  <a:moveTo>
                    <a:pt x="0" y="55494"/>
                  </a:moveTo>
                  <a:cubicBezTo>
                    <a:pt x="0" y="24846"/>
                    <a:pt x="24846" y="0"/>
                    <a:pt x="55494" y="0"/>
                  </a:cubicBezTo>
                  <a:lnTo>
                    <a:pt x="667330" y="0"/>
                  </a:lnTo>
                  <a:cubicBezTo>
                    <a:pt x="697978" y="0"/>
                    <a:pt x="722824" y="24846"/>
                    <a:pt x="722824" y="55494"/>
                  </a:cubicBezTo>
                  <a:lnTo>
                    <a:pt x="722824" y="499449"/>
                  </a:lnTo>
                  <a:cubicBezTo>
                    <a:pt x="722824" y="530097"/>
                    <a:pt x="697978" y="554943"/>
                    <a:pt x="667330"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marL="0" lvl="0" indent="0" algn="ctr" defTabSz="889000">
                <a:lnSpc>
                  <a:spcPct val="90000"/>
                </a:lnSpc>
                <a:spcBef>
                  <a:spcPct val="0"/>
                </a:spcBef>
                <a:spcAft>
                  <a:spcPct val="35000"/>
                </a:spcAft>
              </a:pPr>
              <a:r>
                <a:rPr lang="en-US" sz="2000" b="1" kern="1200" dirty="0" smtClean="0">
                  <a:solidFill>
                    <a:schemeClr val="tx1"/>
                  </a:solidFill>
                </a:rPr>
                <a:t>ELA </a:t>
              </a:r>
            </a:p>
          </p:txBody>
        </p:sp>
        <p:sp>
          <p:nvSpPr>
            <p:cNvPr id="28" name="Freeform 27"/>
            <p:cNvSpPr/>
            <p:nvPr/>
          </p:nvSpPr>
          <p:spPr>
            <a:xfrm>
              <a:off x="5742051" y="1177933"/>
              <a:ext cx="1828800" cy="914400"/>
            </a:xfrm>
            <a:custGeom>
              <a:avLst/>
              <a:gdLst>
                <a:gd name="connsiteX0" fmla="*/ 0 w 744753"/>
                <a:gd name="connsiteY0" fmla="*/ 55923 h 559227"/>
                <a:gd name="connsiteX1" fmla="*/ 55923 w 744753"/>
                <a:gd name="connsiteY1" fmla="*/ 0 h 559227"/>
                <a:gd name="connsiteX2" fmla="*/ 688830 w 744753"/>
                <a:gd name="connsiteY2" fmla="*/ 0 h 559227"/>
                <a:gd name="connsiteX3" fmla="*/ 744753 w 744753"/>
                <a:gd name="connsiteY3" fmla="*/ 55923 h 559227"/>
                <a:gd name="connsiteX4" fmla="*/ 744753 w 744753"/>
                <a:gd name="connsiteY4" fmla="*/ 503304 h 559227"/>
                <a:gd name="connsiteX5" fmla="*/ 688830 w 744753"/>
                <a:gd name="connsiteY5" fmla="*/ 559227 h 559227"/>
                <a:gd name="connsiteX6" fmla="*/ 55923 w 744753"/>
                <a:gd name="connsiteY6" fmla="*/ 559227 h 559227"/>
                <a:gd name="connsiteX7" fmla="*/ 0 w 744753"/>
                <a:gd name="connsiteY7" fmla="*/ 503304 h 559227"/>
                <a:gd name="connsiteX8" fmla="*/ 0 w 744753"/>
                <a:gd name="connsiteY8" fmla="*/ 55923 h 55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53" h="559227">
                  <a:moveTo>
                    <a:pt x="0" y="55923"/>
                  </a:moveTo>
                  <a:cubicBezTo>
                    <a:pt x="0" y="25038"/>
                    <a:pt x="25038" y="0"/>
                    <a:pt x="55923" y="0"/>
                  </a:cubicBezTo>
                  <a:lnTo>
                    <a:pt x="688830" y="0"/>
                  </a:lnTo>
                  <a:cubicBezTo>
                    <a:pt x="719715" y="0"/>
                    <a:pt x="744753" y="25038"/>
                    <a:pt x="744753" y="55923"/>
                  </a:cubicBezTo>
                  <a:lnTo>
                    <a:pt x="744753" y="503304"/>
                  </a:lnTo>
                  <a:cubicBezTo>
                    <a:pt x="744753" y="534189"/>
                    <a:pt x="719715" y="559227"/>
                    <a:pt x="688830" y="559227"/>
                  </a:cubicBezTo>
                  <a:lnTo>
                    <a:pt x="55923" y="559227"/>
                  </a:lnTo>
                  <a:cubicBezTo>
                    <a:pt x="25038" y="559227"/>
                    <a:pt x="0" y="534189"/>
                    <a:pt x="0" y="503304"/>
                  </a:cubicBezTo>
                  <a:lnTo>
                    <a:pt x="0" y="55923"/>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9079" tIns="29079" rIns="29079" bIns="29079"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Math</a:t>
              </a:r>
            </a:p>
          </p:txBody>
        </p:sp>
        <p:sp>
          <p:nvSpPr>
            <p:cNvPr id="29" name="Freeform 28"/>
            <p:cNvSpPr/>
            <p:nvPr/>
          </p:nvSpPr>
          <p:spPr>
            <a:xfrm>
              <a:off x="7590732"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lvl="0" algn="ctr" defTabSz="889000">
                <a:lnSpc>
                  <a:spcPct val="90000"/>
                </a:lnSpc>
                <a:spcBef>
                  <a:spcPct val="0"/>
                </a:spcBef>
                <a:spcAft>
                  <a:spcPct val="35000"/>
                </a:spcAft>
              </a:pPr>
              <a:endParaRPr lang="en-US" sz="2000" b="1" kern="1200" dirty="0" smtClean="0">
                <a:solidFill>
                  <a:schemeClr val="tx1"/>
                </a:solidFill>
              </a:endParaRPr>
            </a:p>
            <a:p>
              <a:pPr lvl="0" algn="ctr" defTabSz="889000">
                <a:lnSpc>
                  <a:spcPct val="90000"/>
                </a:lnSpc>
                <a:spcBef>
                  <a:spcPct val="0"/>
                </a:spcBef>
                <a:spcAft>
                  <a:spcPct val="35000"/>
                </a:spcAft>
              </a:pPr>
              <a:r>
                <a:rPr lang="en-US" sz="2000" b="1" kern="1200" dirty="0" smtClean="0">
                  <a:solidFill>
                    <a:schemeClr val="tx1"/>
                  </a:solidFill>
                </a:rPr>
                <a:t>SC </a:t>
              </a:r>
            </a:p>
            <a:p>
              <a:pPr lvl="0" algn="ctr" defTabSz="889000">
                <a:lnSpc>
                  <a:spcPct val="90000"/>
                </a:lnSpc>
                <a:spcBef>
                  <a:spcPct val="0"/>
                </a:spcBef>
                <a:spcAft>
                  <a:spcPct val="35000"/>
                </a:spcAft>
              </a:pPr>
              <a:endParaRPr lang="en-US" sz="2000" b="1" dirty="0">
                <a:solidFill>
                  <a:schemeClr val="tx1"/>
                </a:solidFill>
              </a:endParaRPr>
            </a:p>
          </p:txBody>
        </p:sp>
        <p:sp>
          <p:nvSpPr>
            <p:cNvPr id="30" name="Freeform 29"/>
            <p:cNvSpPr/>
            <p:nvPr/>
          </p:nvSpPr>
          <p:spPr>
            <a:xfrm>
              <a:off x="9434922"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3874" tIns="23874" rIns="23874" bIns="23874"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SS</a:t>
              </a:r>
            </a:p>
          </p:txBody>
        </p:sp>
      </p:grpSp>
      <p:grpSp>
        <p:nvGrpSpPr>
          <p:cNvPr id="33" name="Group 32"/>
          <p:cNvGrpSpPr/>
          <p:nvPr/>
        </p:nvGrpSpPr>
        <p:grpSpPr>
          <a:xfrm>
            <a:off x="696296" y="276406"/>
            <a:ext cx="1656521" cy="927652"/>
            <a:chOff x="696296" y="276406"/>
            <a:chExt cx="1656521" cy="927652"/>
          </a:xfrm>
        </p:grpSpPr>
        <p:sp>
          <p:nvSpPr>
            <p:cNvPr id="32" name="Rounded Rectangle 31"/>
            <p:cNvSpPr/>
            <p:nvPr/>
          </p:nvSpPr>
          <p:spPr>
            <a:xfrm>
              <a:off x="696296" y="276406"/>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856739" y="393298"/>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15 </a:t>
              </a:r>
              <a:r>
                <a:rPr lang="en-US" sz="1600" dirty="0">
                  <a:solidFill>
                    <a:schemeClr val="tx1"/>
                  </a:solidFill>
                </a:rPr>
                <a:t>%(pts)</a:t>
              </a:r>
            </a:p>
          </p:txBody>
        </p:sp>
      </p:grpSp>
      <p:sp>
        <p:nvSpPr>
          <p:cNvPr id="2" name="TextBox 1"/>
          <p:cNvSpPr txBox="1"/>
          <p:nvPr/>
        </p:nvSpPr>
        <p:spPr>
          <a:xfrm>
            <a:off x="457494" y="6145860"/>
            <a:ext cx="1488323" cy="369332"/>
          </a:xfrm>
          <a:prstGeom prst="rect">
            <a:avLst/>
          </a:prstGeom>
          <a:noFill/>
        </p:spPr>
        <p:txBody>
          <a:bodyPr wrap="square" rtlCol="0">
            <a:spAutoFit/>
          </a:bodyPr>
          <a:lstStyle/>
          <a:p>
            <a:r>
              <a:rPr lang="en-US" dirty="0" smtClean="0"/>
              <a:t>Source 4</a:t>
            </a:r>
            <a:endParaRPr lang="en-US" dirty="0"/>
          </a:p>
        </p:txBody>
      </p:sp>
      <p:sp>
        <p:nvSpPr>
          <p:cNvPr id="3" name="Title 2"/>
          <p:cNvSpPr>
            <a:spLocks noGrp="1"/>
          </p:cNvSpPr>
          <p:nvPr>
            <p:ph type="title"/>
          </p:nvPr>
        </p:nvSpPr>
        <p:spPr>
          <a:xfrm>
            <a:off x="9475276" y="2141352"/>
            <a:ext cx="2411924" cy="2343705"/>
          </a:xfrm>
        </p:spPr>
        <p:txBody>
          <a:bodyPr>
            <a:normAutofit fontScale="90000"/>
          </a:bodyPr>
          <a:lstStyle/>
          <a:p>
            <a:pPr algn="ctr" rtl="0" eaLnBrk="1" latinLnBrk="0" hangingPunct="1"/>
            <a:r>
              <a:rPr lang="en-US" sz="3600" kern="1200" dirty="0" smtClean="0">
                <a:solidFill>
                  <a:srgbClr val="000000"/>
                </a:solidFill>
                <a:effectLst/>
                <a:latin typeface="+mn-lt"/>
                <a:ea typeface="+mn-ea"/>
                <a:cs typeface="+mn-cs"/>
              </a:rPr>
              <a:t>Example of </a:t>
            </a:r>
            <a:endParaRPr lang="en-US" sz="3600" dirty="0" smtClean="0">
              <a:effectLst/>
              <a:latin typeface="+mn-lt"/>
            </a:endParaRPr>
          </a:p>
          <a:p>
            <a:pPr algn="ctr" rtl="0" eaLnBrk="1" latinLnBrk="0" hangingPunct="1"/>
            <a:r>
              <a:rPr lang="en-US" sz="3600" kern="1200" dirty="0" smtClean="0">
                <a:solidFill>
                  <a:srgbClr val="000000"/>
                </a:solidFill>
                <a:effectLst/>
                <a:latin typeface="+mn-lt"/>
                <a:ea typeface="+mn-ea"/>
                <a:cs typeface="+mn-cs"/>
              </a:rPr>
              <a:t>Closing Gaps </a:t>
            </a:r>
            <a:endParaRPr lang="en-US" sz="3600" dirty="0" smtClean="0">
              <a:effectLst/>
              <a:latin typeface="+mn-lt"/>
            </a:endParaRPr>
          </a:p>
          <a:p>
            <a:pPr algn="ctr" rtl="0" eaLnBrk="1" latinLnBrk="0" hangingPunct="1"/>
            <a:r>
              <a:rPr lang="en-US" sz="3600" kern="1200" dirty="0" smtClean="0">
                <a:solidFill>
                  <a:srgbClr val="000000"/>
                </a:solidFill>
                <a:effectLst/>
                <a:latin typeface="+mn-lt"/>
                <a:ea typeface="+mn-ea"/>
                <a:cs typeface="+mn-cs"/>
              </a:rPr>
              <a:t>(Flags)</a:t>
            </a:r>
            <a:br>
              <a:rPr lang="en-US" sz="3600" kern="1200" dirty="0" smtClean="0">
                <a:solidFill>
                  <a:srgbClr val="000000"/>
                </a:solidFill>
                <a:effectLst/>
                <a:latin typeface="+mn-lt"/>
                <a:ea typeface="+mn-ea"/>
                <a:cs typeface="+mn-cs"/>
              </a:rPr>
            </a:br>
            <a:r>
              <a:rPr lang="en-US" sz="3600" kern="1200" dirty="0" smtClean="0">
                <a:solidFill>
                  <a:srgbClr val="000000"/>
                </a:solidFill>
                <a:effectLst/>
                <a:latin typeface="+mn-lt"/>
                <a:ea typeface="+mn-ea"/>
                <a:cs typeface="+mn-cs"/>
              </a:rPr>
              <a:t> 15 pts</a:t>
            </a:r>
            <a:endParaRPr lang="en-US" dirty="0"/>
          </a:p>
        </p:txBody>
      </p:sp>
      <p:sp>
        <p:nvSpPr>
          <p:cNvPr id="16" name="TextBox 15"/>
          <p:cNvSpPr txBox="1"/>
          <p:nvPr/>
        </p:nvSpPr>
        <p:spPr>
          <a:xfrm>
            <a:off x="5820002" y="6535935"/>
            <a:ext cx="1361847" cy="307777"/>
          </a:xfrm>
          <a:prstGeom prst="rect">
            <a:avLst/>
          </a:prstGeom>
          <a:noFill/>
        </p:spPr>
        <p:txBody>
          <a:bodyPr wrap="square" rtlCol="0">
            <a:spAutoFit/>
          </a:bodyPr>
          <a:lstStyle/>
          <a:p>
            <a:pPr algn="ctr"/>
            <a:r>
              <a:rPr lang="en-US" sz="1400" dirty="0" smtClean="0"/>
              <a:t>CG slide 3 of 3</a:t>
            </a:r>
            <a:endParaRPr lang="en-US" sz="1400" dirty="0"/>
          </a:p>
        </p:txBody>
      </p:sp>
      <p:sp>
        <p:nvSpPr>
          <p:cNvPr id="5" name="5-Point Star 4"/>
          <p:cNvSpPr/>
          <p:nvPr/>
        </p:nvSpPr>
        <p:spPr>
          <a:xfrm>
            <a:off x="5864162" y="5040005"/>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15038" y="4900613"/>
            <a:ext cx="1328738" cy="461665"/>
          </a:xfrm>
          <a:prstGeom prst="rect">
            <a:avLst/>
          </a:prstGeom>
          <a:noFill/>
        </p:spPr>
        <p:txBody>
          <a:bodyPr wrap="square" rtlCol="0">
            <a:spAutoFit/>
          </a:bodyPr>
          <a:lstStyle/>
          <a:p>
            <a:r>
              <a:rPr lang="en-US" sz="1200" dirty="0" smtClean="0"/>
              <a:t>SWD, ED, EL only, if reach 6% target</a:t>
            </a:r>
            <a:endParaRPr lang="en-US" sz="1200" dirty="0"/>
          </a:p>
        </p:txBody>
      </p:sp>
    </p:spTree>
    <p:extLst>
      <p:ext uri="{BB962C8B-B14F-4D97-AF65-F5344CB8AC3E}">
        <p14:creationId xmlns:p14="http://schemas.microsoft.com/office/powerpoint/2010/main" val="2129683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24" y="1270661"/>
            <a:ext cx="2930460" cy="1325562"/>
          </a:xfrm>
        </p:spPr>
        <p:txBody>
          <a:bodyPr>
            <a:normAutofit/>
          </a:bodyPr>
          <a:lstStyle/>
          <a:p>
            <a:pPr algn="ctr"/>
            <a:r>
              <a:rPr lang="en-US" sz="3200" dirty="0" smtClean="0">
                <a:latin typeface="+mn-lt"/>
              </a:rPr>
              <a:t>Readiness</a:t>
            </a:r>
            <a:br>
              <a:rPr lang="en-US" sz="3200" dirty="0" smtClean="0">
                <a:latin typeface="+mn-lt"/>
              </a:rPr>
            </a:br>
            <a:r>
              <a:rPr lang="en-US" sz="3200" dirty="0" smtClean="0">
                <a:latin typeface="+mn-lt"/>
              </a:rPr>
              <a:t>20 pts</a:t>
            </a:r>
            <a:endParaRPr lang="en-US" sz="3200" dirty="0">
              <a:latin typeface="+mn-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18</a:t>
            </a:fld>
            <a:endParaRPr lang="en-US" dirty="0"/>
          </a:p>
        </p:txBody>
      </p:sp>
      <p:pic>
        <p:nvPicPr>
          <p:cNvPr id="12" name="Picture 11">
            <a:hlinkClick r:id="rId3" action="ppaction://hlinksldjump"/>
          </p:cNvPr>
          <p:cNvPicPr>
            <a:picLocks noChangeAspect="1"/>
          </p:cNvPicPr>
          <p:nvPr/>
        </p:nvPicPr>
        <p:blipFill>
          <a:blip r:embed="rId4"/>
          <a:stretch>
            <a:fillRect/>
          </a:stretch>
        </p:blipFill>
        <p:spPr>
          <a:xfrm>
            <a:off x="10799711" y="258183"/>
            <a:ext cx="871804" cy="890093"/>
          </a:xfrm>
          <a:prstGeom prst="rect">
            <a:avLst/>
          </a:prstGeom>
        </p:spPr>
      </p:pic>
      <p:pic>
        <p:nvPicPr>
          <p:cNvPr id="13" name="fay icon"/>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445663" y="2942051"/>
            <a:ext cx="1060796" cy="999831"/>
          </a:xfrm>
          <a:prstGeom prst="rect">
            <a:avLst/>
          </a:prstGeom>
        </p:spPr>
      </p:pic>
      <p:grpSp>
        <p:nvGrpSpPr>
          <p:cNvPr id="19" name="Group 18"/>
          <p:cNvGrpSpPr/>
          <p:nvPr/>
        </p:nvGrpSpPr>
        <p:grpSpPr>
          <a:xfrm>
            <a:off x="4016980" y="1476242"/>
            <a:ext cx="7343747" cy="914401"/>
            <a:chOff x="4683527" y="4818102"/>
            <a:chExt cx="7343747" cy="914401"/>
          </a:xfrm>
        </p:grpSpPr>
        <p:sp>
          <p:nvSpPr>
            <p:cNvPr id="16" name="Freeform 15"/>
            <p:cNvSpPr/>
            <p:nvPr/>
          </p:nvSpPr>
          <p:spPr>
            <a:xfrm>
              <a:off x="4683527" y="4818102"/>
              <a:ext cx="2423160" cy="9144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5302" tIns="35302" rIns="35302" bIns="35302"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Literacy - Lexile</a:t>
              </a:r>
            </a:p>
            <a:p>
              <a:pPr marL="0" lvl="0" indent="0" algn="ctr" defTabSz="889000">
                <a:lnSpc>
                  <a:spcPct val="100000"/>
                </a:lnSpc>
                <a:spcBef>
                  <a:spcPct val="0"/>
                </a:spcBef>
                <a:spcAft>
                  <a:spcPts val="0"/>
                </a:spcAft>
              </a:pPr>
              <a:r>
                <a:rPr lang="en-US" sz="2000" b="1" kern="1200" dirty="0" smtClean="0">
                  <a:solidFill>
                    <a:schemeClr val="tx1"/>
                  </a:solidFill>
                </a:rPr>
                <a:t>33.33% (6.7 pts)</a:t>
              </a:r>
              <a:endParaRPr lang="en-US" sz="2000" b="1" kern="1200" dirty="0">
                <a:solidFill>
                  <a:schemeClr val="tx1"/>
                </a:solidFill>
              </a:endParaRPr>
            </a:p>
          </p:txBody>
        </p:sp>
        <p:sp>
          <p:nvSpPr>
            <p:cNvPr id="17" name="Freeform 16"/>
            <p:cNvSpPr/>
            <p:nvPr/>
          </p:nvSpPr>
          <p:spPr>
            <a:xfrm>
              <a:off x="7149386" y="4818102"/>
              <a:ext cx="2423160" cy="9144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Attendance</a:t>
              </a:r>
            </a:p>
            <a:p>
              <a:pPr lvl="0" algn="ctr" defTabSz="533400">
                <a:lnSpc>
                  <a:spcPct val="90000"/>
                </a:lnSpc>
                <a:spcBef>
                  <a:spcPct val="0"/>
                </a:spcBef>
                <a:spcAft>
                  <a:spcPct val="35000"/>
                </a:spcAft>
              </a:pPr>
              <a:r>
                <a:rPr lang="en-US" sz="2000" b="1" kern="1200" dirty="0" smtClean="0">
                  <a:solidFill>
                    <a:schemeClr val="tx1"/>
                  </a:solidFill>
                </a:rPr>
                <a:t>33.33% (6.7 pts)</a:t>
              </a:r>
              <a:endParaRPr lang="en-US" sz="2000" b="1" kern="1200" dirty="0">
                <a:solidFill>
                  <a:schemeClr val="tx1"/>
                </a:solidFill>
              </a:endParaRPr>
            </a:p>
          </p:txBody>
        </p:sp>
        <p:sp>
          <p:nvSpPr>
            <p:cNvPr id="18" name="Freeform 17"/>
            <p:cNvSpPr/>
            <p:nvPr/>
          </p:nvSpPr>
          <p:spPr>
            <a:xfrm>
              <a:off x="9604114" y="4818103"/>
              <a:ext cx="2423160" cy="9144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BTC</a:t>
              </a:r>
            </a:p>
            <a:p>
              <a:pPr lvl="0" algn="ctr" defTabSz="533400">
                <a:lnSpc>
                  <a:spcPct val="90000"/>
                </a:lnSpc>
                <a:spcBef>
                  <a:spcPct val="0"/>
                </a:spcBef>
                <a:spcAft>
                  <a:spcPct val="35000"/>
                </a:spcAft>
              </a:pPr>
              <a:r>
                <a:rPr lang="en-US" sz="2000" b="1" kern="1200" dirty="0" smtClean="0">
                  <a:solidFill>
                    <a:schemeClr val="tx1"/>
                  </a:solidFill>
                </a:rPr>
                <a:t>33.33% (6.7 pts)</a:t>
              </a:r>
            </a:p>
          </p:txBody>
        </p:sp>
      </p:grpSp>
      <p:sp>
        <p:nvSpPr>
          <p:cNvPr id="20" name="TextBox 19"/>
          <p:cNvSpPr txBox="1"/>
          <p:nvPr/>
        </p:nvSpPr>
        <p:spPr>
          <a:xfrm>
            <a:off x="396653" y="2519168"/>
            <a:ext cx="7974403" cy="486287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Readiness focuses on literacy</a:t>
            </a:r>
            <a:r>
              <a:rPr lang="en-US" sz="2000" dirty="0"/>
              <a:t>,</a:t>
            </a:r>
            <a:r>
              <a:rPr lang="en-US" sz="2000" dirty="0" smtClean="0"/>
              <a:t> attendance, and enrichment beyond the traditional core.</a:t>
            </a:r>
          </a:p>
          <a:p>
            <a:pPr marL="742950" lvl="1" indent="-285750">
              <a:buFont typeface="Arial" panose="020B0604020202020204" pitchFamily="34" charset="0"/>
              <a:buChar char="•"/>
            </a:pPr>
            <a:r>
              <a:rPr lang="en-US" dirty="0" smtClean="0"/>
              <a:t>Literacy measures the percentage of students demonstrating reading comprehension at or above the midpoint of the College and Career </a:t>
            </a:r>
            <a:r>
              <a:rPr lang="en-US" dirty="0"/>
              <a:t>R</a:t>
            </a:r>
            <a:r>
              <a:rPr lang="en-US" dirty="0" smtClean="0"/>
              <a:t>eady “Stretch” Lexile Band for each grade level. FAY applies only to Lexile in this component.</a:t>
            </a:r>
          </a:p>
          <a:p>
            <a:pPr marL="742950" lvl="1" indent="-285750">
              <a:buFont typeface="Arial" panose="020B0604020202020204" pitchFamily="34" charset="0"/>
              <a:buChar char="•"/>
            </a:pPr>
            <a:r>
              <a:rPr lang="en-US" dirty="0" smtClean="0"/>
              <a:t>Attendance measures the percentage of students absent &lt;10% of enrolled days. FAY does not apply.</a:t>
            </a:r>
          </a:p>
          <a:p>
            <a:pPr marL="742950" lvl="1" indent="-285750">
              <a:buFont typeface="Arial" panose="020B0604020202020204" pitchFamily="34" charset="0"/>
              <a:buChar char="•"/>
            </a:pPr>
            <a:r>
              <a:rPr lang="en-US" dirty="0" smtClean="0"/>
              <a:t>Beyond The Core – BTC – FAY does not apply.</a:t>
            </a:r>
          </a:p>
          <a:p>
            <a:pPr marL="1200150" lvl="2" indent="-285750">
              <a:buFont typeface="Arial" panose="020B0604020202020204" pitchFamily="34" charset="0"/>
              <a:buChar char="•"/>
            </a:pPr>
            <a:r>
              <a:rPr lang="en-US" dirty="0" smtClean="0"/>
              <a:t>(</a:t>
            </a:r>
            <a:r>
              <a:rPr lang="en-US" dirty="0"/>
              <a:t>E</a:t>
            </a:r>
            <a:r>
              <a:rPr lang="en-US" dirty="0" smtClean="0"/>
              <a:t>lementary) measures the percentage of students earning a passing score in fine arts or world language.</a:t>
            </a:r>
          </a:p>
          <a:p>
            <a:pPr marL="1200150" lvl="2" indent="-285750">
              <a:buFont typeface="Arial" panose="020B0604020202020204" pitchFamily="34" charset="0"/>
              <a:buChar char="•"/>
            </a:pPr>
            <a:r>
              <a:rPr lang="en-US" dirty="0" smtClean="0"/>
              <a:t>(Middle) measures the percentage of students earning a passing score in fine arts, world language, physical education/health, or career exploratory.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21" name="TextBox 20"/>
          <p:cNvSpPr txBox="1"/>
          <p:nvPr/>
        </p:nvSpPr>
        <p:spPr>
          <a:xfrm>
            <a:off x="3331082" y="6506203"/>
            <a:ext cx="2252005" cy="307777"/>
          </a:xfrm>
          <a:prstGeom prst="rect">
            <a:avLst/>
          </a:prstGeom>
          <a:noFill/>
        </p:spPr>
        <p:txBody>
          <a:bodyPr wrap="square" rtlCol="0">
            <a:spAutoFit/>
          </a:bodyPr>
          <a:lstStyle/>
          <a:p>
            <a:r>
              <a:rPr lang="en-US" sz="1400" dirty="0" smtClean="0"/>
              <a:t>Source 4</a:t>
            </a:r>
            <a:endParaRPr lang="en-US" sz="1400" dirty="0"/>
          </a:p>
        </p:txBody>
      </p:sp>
      <p:pic>
        <p:nvPicPr>
          <p:cNvPr id="22" name="lexile icon"/>
          <p:cNvPicPr>
            <a:picLocks noChangeAspect="1"/>
          </p:cNvPicPr>
          <p:nvPr/>
        </p:nvPicPr>
        <p:blipFill>
          <a:blip r:embed="rId6"/>
          <a:stretch>
            <a:fillRect/>
          </a:stretch>
        </p:blipFill>
        <p:spPr>
          <a:xfrm>
            <a:off x="9691907" y="2960863"/>
            <a:ext cx="914479" cy="914479"/>
          </a:xfrm>
          <a:prstGeom prst="rect">
            <a:avLst/>
          </a:prstGeom>
        </p:spPr>
      </p:pic>
      <p:pic>
        <p:nvPicPr>
          <p:cNvPr id="25" name="lexile char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2160" y="3979094"/>
            <a:ext cx="3913971" cy="2834886"/>
          </a:xfrm>
          <a:prstGeom prst="rect">
            <a:avLst/>
          </a:prstGeom>
        </p:spPr>
      </p:pic>
      <p:grpSp>
        <p:nvGrpSpPr>
          <p:cNvPr id="5" name="Group 4"/>
          <p:cNvGrpSpPr/>
          <p:nvPr/>
        </p:nvGrpSpPr>
        <p:grpSpPr>
          <a:xfrm>
            <a:off x="346816" y="349216"/>
            <a:ext cx="10000845" cy="927652"/>
            <a:chOff x="362858" y="2596548"/>
            <a:chExt cx="10000845" cy="927652"/>
          </a:xfrm>
        </p:grpSpPr>
        <p:sp>
          <p:nvSpPr>
            <p:cNvPr id="6" name="Rounded Rectangle 5"/>
            <p:cNvSpPr/>
            <p:nvPr/>
          </p:nvSpPr>
          <p:spPr>
            <a:xfrm>
              <a:off x="6756127" y="2596548"/>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362858" y="2696893"/>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8" name="Freeform 7"/>
            <p:cNvSpPr/>
            <p:nvPr/>
          </p:nvSpPr>
          <p:spPr>
            <a:xfrm>
              <a:off x="2496477" y="2687788"/>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35 </a:t>
              </a:r>
              <a:r>
                <a:rPr lang="en-US" sz="1600" dirty="0" smtClean="0">
                  <a:solidFill>
                    <a:schemeClr val="tx1"/>
                  </a:solidFill>
                </a:rPr>
                <a:t>%(pts)</a:t>
              </a:r>
              <a:endParaRPr lang="en-US" sz="1600" dirty="0">
                <a:solidFill>
                  <a:schemeClr val="tx1"/>
                </a:solidFill>
              </a:endParaRPr>
            </a:p>
          </p:txBody>
        </p:sp>
        <p:sp>
          <p:nvSpPr>
            <p:cNvPr id="9" name="Freeform 8"/>
            <p:cNvSpPr/>
            <p:nvPr/>
          </p:nvSpPr>
          <p:spPr>
            <a:xfrm>
              <a:off x="4686883" y="2687788"/>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15 </a:t>
              </a:r>
              <a:r>
                <a:rPr lang="en-US" sz="1600" dirty="0">
                  <a:solidFill>
                    <a:schemeClr val="tx1"/>
                  </a:solidFill>
                </a:rPr>
                <a:t>%(pts)</a:t>
              </a:r>
            </a:p>
          </p:txBody>
        </p:sp>
        <p:sp>
          <p:nvSpPr>
            <p:cNvPr id="10" name="Freeform 9"/>
            <p:cNvSpPr/>
            <p:nvPr/>
          </p:nvSpPr>
          <p:spPr>
            <a:xfrm>
              <a:off x="6877289" y="2696893"/>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20 </a:t>
              </a:r>
              <a:r>
                <a:rPr lang="en-US" sz="1600" dirty="0">
                  <a:solidFill>
                    <a:schemeClr val="tx1"/>
                  </a:solidFill>
                </a:rPr>
                <a:t>%(pts)</a:t>
              </a:r>
            </a:p>
          </p:txBody>
        </p:sp>
        <p:sp>
          <p:nvSpPr>
            <p:cNvPr id="11" name="Freeform 10"/>
            <p:cNvSpPr/>
            <p:nvPr/>
          </p:nvSpPr>
          <p:spPr>
            <a:xfrm>
              <a:off x="8992103" y="2687788"/>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1600" dirty="0">
                  <a:solidFill>
                    <a:schemeClr val="tx1"/>
                  </a:solidFill>
                </a:rPr>
                <a:t>Graduation Rate</a:t>
              </a:r>
            </a:p>
            <a:p>
              <a:pPr lvl="0" algn="ctr">
                <a:lnSpc>
                  <a:spcPct val="100000"/>
                </a:lnSpc>
                <a:spcAft>
                  <a:spcPts val="0"/>
                </a:spcAft>
              </a:pPr>
              <a:r>
                <a:rPr lang="en-US" sz="1600" dirty="0">
                  <a:solidFill>
                    <a:schemeClr val="tx1"/>
                  </a:solidFill>
                </a:rPr>
                <a:t>(HS only)</a:t>
              </a:r>
            </a:p>
          </p:txBody>
        </p:sp>
      </p:grpSp>
      <p:sp>
        <p:nvSpPr>
          <p:cNvPr id="14" name="fay def"/>
          <p:cNvSpPr txBox="1"/>
          <p:nvPr/>
        </p:nvSpPr>
        <p:spPr>
          <a:xfrm>
            <a:off x="8265434" y="4033000"/>
            <a:ext cx="2265376" cy="1815882"/>
          </a:xfrm>
          <a:prstGeom prst="rect">
            <a:avLst/>
          </a:prstGeom>
          <a:solidFill>
            <a:srgbClr val="0070C0"/>
          </a:solidFill>
        </p:spPr>
        <p:txBody>
          <a:bodyPr wrap="square" rtlCol="0">
            <a:spAutoFit/>
          </a:bodyPr>
          <a:lstStyle/>
          <a:p>
            <a:pPr algn="ctr"/>
            <a:r>
              <a:rPr lang="en-US" sz="1400" dirty="0">
                <a:solidFill>
                  <a:schemeClr val="bg1"/>
                </a:solidFill>
              </a:rPr>
              <a:t>Full Academic Year = student is enrolled 65% of calendar days from year start date to close of GADOE testing window. Only FAY students are included in some CCRPI calculations. </a:t>
            </a:r>
          </a:p>
          <a:p>
            <a:pPr algn="ctr"/>
            <a:r>
              <a:rPr lang="en-US" sz="1400" dirty="0">
                <a:solidFill>
                  <a:schemeClr val="bg1"/>
                </a:solidFill>
              </a:rPr>
              <a:t>(click to close)</a:t>
            </a:r>
          </a:p>
        </p:txBody>
      </p:sp>
      <p:pic>
        <p:nvPicPr>
          <p:cNvPr id="15" name="Picture 14">
            <a:hlinkClick r:id="rId8" action="ppaction://hlinksldjump"/>
          </p:cNvPr>
          <p:cNvPicPr>
            <a:picLocks noChangeAspect="1"/>
          </p:cNvPicPr>
          <p:nvPr/>
        </p:nvPicPr>
        <p:blipFill>
          <a:blip r:embed="rId9"/>
          <a:stretch>
            <a:fillRect/>
          </a:stretch>
        </p:blipFill>
        <p:spPr>
          <a:xfrm>
            <a:off x="10720457" y="2932527"/>
            <a:ext cx="951058" cy="914479"/>
          </a:xfrm>
          <a:prstGeom prst="rect">
            <a:avLst/>
          </a:prstGeom>
        </p:spPr>
      </p:pic>
      <p:sp>
        <p:nvSpPr>
          <p:cNvPr id="23" name="TextBox 22"/>
          <p:cNvSpPr txBox="1"/>
          <p:nvPr/>
        </p:nvSpPr>
        <p:spPr>
          <a:xfrm>
            <a:off x="5820002" y="6535935"/>
            <a:ext cx="1285647" cy="307777"/>
          </a:xfrm>
          <a:prstGeom prst="rect">
            <a:avLst/>
          </a:prstGeom>
          <a:noFill/>
        </p:spPr>
        <p:txBody>
          <a:bodyPr wrap="square" rtlCol="0">
            <a:spAutoFit/>
          </a:bodyPr>
          <a:lstStyle/>
          <a:p>
            <a:pPr algn="ctr"/>
            <a:r>
              <a:rPr lang="en-US" sz="1400" dirty="0" smtClean="0"/>
              <a:t>R slide 1 of 2</a:t>
            </a:r>
            <a:endParaRPr lang="en-US" sz="1400" dirty="0"/>
          </a:p>
        </p:txBody>
      </p:sp>
    </p:spTree>
    <p:extLst>
      <p:ext uri="{BB962C8B-B14F-4D97-AF65-F5344CB8AC3E}">
        <p14:creationId xmlns:p14="http://schemas.microsoft.com/office/powerpoint/2010/main" val="3850477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111" b="9517"/>
          <a:stretch/>
        </p:blipFill>
        <p:spPr>
          <a:xfrm>
            <a:off x="4182523" y="687642"/>
            <a:ext cx="1507547" cy="1181498"/>
          </a:xfrm>
          <a:prstGeom prst="rect">
            <a:avLst/>
          </a:prstGeom>
        </p:spPr>
      </p:pic>
      <p:grpSp>
        <p:nvGrpSpPr>
          <p:cNvPr id="11" name="Group 10"/>
          <p:cNvGrpSpPr/>
          <p:nvPr/>
        </p:nvGrpSpPr>
        <p:grpSpPr>
          <a:xfrm>
            <a:off x="4964414" y="1869140"/>
            <a:ext cx="4787153" cy="4814048"/>
            <a:chOff x="2541494" y="1425388"/>
            <a:chExt cx="4787153" cy="4814048"/>
          </a:xfrm>
        </p:grpSpPr>
        <p:sp>
          <p:nvSpPr>
            <p:cNvPr id="12" name="Rounded Rectangle 11"/>
            <p:cNvSpPr/>
            <p:nvPr/>
          </p:nvSpPr>
          <p:spPr>
            <a:xfrm>
              <a:off x="2541494" y="1425388"/>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sz="1400" dirty="0" smtClean="0">
                <a:solidFill>
                  <a:prstClr val="black"/>
                </a:solidFill>
              </a:endParaRPr>
            </a:p>
            <a:p>
              <a:pPr marL="174625"/>
              <a:endParaRPr lang="en-US" sz="1400" dirty="0">
                <a:solidFill>
                  <a:prstClr val="black"/>
                </a:solidFill>
              </a:endParaRPr>
            </a:p>
            <a:p>
              <a:pPr marL="174625"/>
              <a:r>
                <a:rPr lang="en-US" sz="1400" dirty="0" smtClean="0">
                  <a:solidFill>
                    <a:prstClr val="black"/>
                  </a:solidFill>
                </a:rPr>
                <a:t>-Analyze data by multiple dimensions simultaneously,</a:t>
              </a:r>
            </a:p>
            <a:p>
              <a:pPr marL="174625"/>
              <a:r>
                <a:rPr lang="en-US" sz="1400" dirty="0">
                  <a:solidFill>
                    <a:prstClr val="black"/>
                  </a:solidFill>
                </a:rPr>
                <a:t>-</a:t>
              </a:r>
              <a:r>
                <a:rPr lang="en-US" sz="1400" dirty="0" smtClean="0">
                  <a:solidFill>
                    <a:prstClr val="black"/>
                  </a:solidFill>
                </a:rPr>
                <a:t>Compare across years, districts and schools, </a:t>
              </a:r>
            </a:p>
            <a:p>
              <a:pPr marL="174625"/>
              <a:r>
                <a:rPr lang="en-US" sz="1400" dirty="0" smtClean="0">
                  <a:solidFill>
                    <a:prstClr val="black"/>
                  </a:solidFill>
                </a:rPr>
                <a:t>-Save and share reports and auto-generated charts,</a:t>
              </a:r>
            </a:p>
            <a:p>
              <a:pPr marL="174625"/>
              <a:r>
                <a:rPr lang="en-US" sz="1400" dirty="0" smtClean="0">
                  <a:solidFill>
                    <a:prstClr val="black"/>
                  </a:solidFill>
                </a:rPr>
                <a:t> -Export to Excel or PDF</a:t>
              </a:r>
            </a:p>
          </p:txBody>
        </p:sp>
        <p:pic>
          <p:nvPicPr>
            <p:cNvPr id="13" name="Picture 12"/>
            <p:cNvPicPr>
              <a:picLocks noChangeAspect="1"/>
            </p:cNvPicPr>
            <p:nvPr/>
          </p:nvPicPr>
          <p:blipFill>
            <a:blip r:embed="rId3"/>
            <a:stretch>
              <a:fillRect/>
            </a:stretch>
          </p:blipFill>
          <p:spPr>
            <a:xfrm>
              <a:off x="2782689" y="1731121"/>
              <a:ext cx="4304762" cy="619048"/>
            </a:xfrm>
            <a:prstGeom prst="rect">
              <a:avLst/>
            </a:prstGeom>
          </p:spPr>
        </p:pic>
        <p:pic>
          <p:nvPicPr>
            <p:cNvPr id="14" name="Picture 13"/>
            <p:cNvPicPr>
              <a:picLocks noChangeAspect="1"/>
            </p:cNvPicPr>
            <p:nvPr/>
          </p:nvPicPr>
          <p:blipFill>
            <a:blip r:embed="rId4"/>
            <a:stretch>
              <a:fillRect/>
            </a:stretch>
          </p:blipFill>
          <p:spPr>
            <a:xfrm>
              <a:off x="2638632" y="2453407"/>
              <a:ext cx="4638002" cy="2758010"/>
            </a:xfrm>
            <a:prstGeom prst="rect">
              <a:avLst/>
            </a:prstGeom>
          </p:spPr>
        </p:pic>
      </p:grpSp>
      <p:sp>
        <p:nvSpPr>
          <p:cNvPr id="3" name="Rounded Rectangle 2"/>
          <p:cNvSpPr/>
          <p:nvPr/>
        </p:nvSpPr>
        <p:spPr>
          <a:xfrm>
            <a:off x="9920275" y="1748116"/>
            <a:ext cx="2170610" cy="26759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Log in to </a:t>
            </a:r>
          </a:p>
          <a:p>
            <a:pPr algn="ctr"/>
            <a:r>
              <a:rPr lang="en-US" sz="1400" dirty="0">
                <a:solidFill>
                  <a:prstClr val="black"/>
                </a:solidFill>
              </a:rPr>
              <a:t>G</a:t>
            </a:r>
            <a:r>
              <a:rPr lang="en-US" sz="1400" dirty="0" smtClean="0">
                <a:solidFill>
                  <a:prstClr val="black"/>
                </a:solidFill>
              </a:rPr>
              <a:t>ADOE Portal</a:t>
            </a:r>
          </a:p>
          <a:p>
            <a:r>
              <a:rPr lang="en-US" sz="1400" dirty="0" smtClean="0">
                <a:solidFill>
                  <a:prstClr val="black"/>
                </a:solidFill>
              </a:rPr>
              <a:t>1. Select:</a:t>
            </a:r>
          </a:p>
          <a:p>
            <a:pPr marL="120650"/>
            <a:r>
              <a:rPr lang="en-US" sz="1400" dirty="0" smtClean="0">
                <a:solidFill>
                  <a:prstClr val="black"/>
                </a:solidFill>
              </a:rPr>
              <a:t>- “CCRPI Reports”</a:t>
            </a:r>
          </a:p>
          <a:p>
            <a:pPr marL="120650"/>
            <a:r>
              <a:rPr lang="en-US" sz="1400" dirty="0" smtClean="0">
                <a:solidFill>
                  <a:prstClr val="black"/>
                </a:solidFill>
              </a:rPr>
              <a:t>- “Data Details” TAB</a:t>
            </a:r>
          </a:p>
          <a:p>
            <a:pPr marL="120650"/>
            <a:r>
              <a:rPr lang="en-US" sz="1400" dirty="0" smtClean="0">
                <a:solidFill>
                  <a:prstClr val="black"/>
                </a:solidFill>
              </a:rPr>
              <a:t>- The desired file </a:t>
            </a:r>
          </a:p>
          <a:p>
            <a:pPr marL="228600" indent="-228600"/>
            <a:r>
              <a:rPr lang="en-US" sz="1400" dirty="0" smtClean="0">
                <a:solidFill>
                  <a:prstClr val="black"/>
                </a:solidFill>
              </a:rPr>
              <a:t>2. Download file in     Excel format</a:t>
            </a:r>
          </a:p>
          <a:p>
            <a:pPr marL="174625" indent="-174625"/>
            <a:r>
              <a:rPr lang="en-US" sz="1400" dirty="0" smtClean="0">
                <a:solidFill>
                  <a:prstClr val="black"/>
                </a:solidFill>
              </a:rPr>
              <a:t>3. Filter according to GADOE Calculation Guide</a:t>
            </a:r>
            <a:endParaRPr lang="en-US" sz="1400" dirty="0">
              <a:solidFill>
                <a:prstClr val="black"/>
              </a:solidFill>
            </a:endParaRPr>
          </a:p>
        </p:txBody>
      </p:sp>
      <p:pic>
        <p:nvPicPr>
          <p:cNvPr id="19" name="Picture 18">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993" y="104307"/>
            <a:ext cx="951270" cy="914400"/>
          </a:xfrm>
          <a:prstGeom prst="rect">
            <a:avLst/>
          </a:prstGeom>
        </p:spPr>
      </p:pic>
      <p:sp>
        <p:nvSpPr>
          <p:cNvPr id="21" name="Title 20"/>
          <p:cNvSpPr>
            <a:spLocks noGrp="1"/>
          </p:cNvSpPr>
          <p:nvPr>
            <p:ph type="title"/>
          </p:nvPr>
        </p:nvSpPr>
        <p:spPr>
          <a:xfrm>
            <a:off x="3047263" y="104307"/>
            <a:ext cx="5931386" cy="583335"/>
          </a:xfrm>
        </p:spPr>
        <p:txBody>
          <a:bodyPr>
            <a:normAutofit/>
          </a:bodyPr>
          <a:lstStyle/>
          <a:p>
            <a:pPr algn="ctr"/>
            <a:r>
              <a:rPr lang="en-US" sz="3200" b="1" dirty="0" smtClean="0">
                <a:latin typeface="+mn-lt"/>
              </a:rPr>
              <a:t>Data Sources for Readiness</a:t>
            </a:r>
            <a:endParaRPr lang="en-US" sz="3200" b="1" dirty="0">
              <a:latin typeface="+mn-lt"/>
            </a:endParaRPr>
          </a:p>
        </p:txBody>
      </p:sp>
      <p:pic>
        <p:nvPicPr>
          <p:cNvPr id="23" name="Picture 22"/>
          <p:cNvPicPr>
            <a:picLocks noChangeAspect="1"/>
          </p:cNvPicPr>
          <p:nvPr/>
        </p:nvPicPr>
        <p:blipFill>
          <a:blip r:embed="rId6"/>
          <a:stretch>
            <a:fillRect/>
          </a:stretch>
        </p:blipFill>
        <p:spPr>
          <a:xfrm>
            <a:off x="9751567" y="687642"/>
            <a:ext cx="2387137" cy="855439"/>
          </a:xfrm>
          <a:prstGeom prst="rect">
            <a:avLst/>
          </a:prstGeom>
        </p:spPr>
      </p:pic>
      <p:pic>
        <p:nvPicPr>
          <p:cNvPr id="6" name="Picture 5">
            <a:hlinkClick r:id="rId7" action="ppaction://hlinksldjump"/>
          </p:cNvPr>
          <p:cNvPicPr>
            <a:picLocks noChangeAspect="1"/>
          </p:cNvPicPr>
          <p:nvPr/>
        </p:nvPicPr>
        <p:blipFill>
          <a:blip r:embed="rId8"/>
          <a:stretch>
            <a:fillRect/>
          </a:stretch>
        </p:blipFill>
        <p:spPr>
          <a:xfrm>
            <a:off x="1803465" y="1088037"/>
            <a:ext cx="1536325" cy="499915"/>
          </a:xfrm>
          <a:prstGeom prst="rect">
            <a:avLst/>
          </a:prstGeom>
        </p:spPr>
      </p:pic>
      <p:grpSp>
        <p:nvGrpSpPr>
          <p:cNvPr id="24" name="Group 23"/>
          <p:cNvGrpSpPr/>
          <p:nvPr/>
        </p:nvGrpSpPr>
        <p:grpSpPr>
          <a:xfrm>
            <a:off x="121025" y="1869140"/>
            <a:ext cx="4787153" cy="4814048"/>
            <a:chOff x="121025" y="1869140"/>
            <a:chExt cx="4787153" cy="4814048"/>
          </a:xfrm>
        </p:grpSpPr>
        <p:sp>
          <p:nvSpPr>
            <p:cNvPr id="4" name="Rounded Rectangle 3"/>
            <p:cNvSpPr/>
            <p:nvPr/>
          </p:nvSpPr>
          <p:spPr>
            <a:xfrm>
              <a:off x="121025" y="1869140"/>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r"/>
              <a:r>
                <a:rPr lang="en-US" dirty="0" smtClean="0">
                  <a:solidFill>
                    <a:prstClr val="black"/>
                  </a:solidFill>
                </a:rPr>
                <a:t>     </a:t>
              </a:r>
            </a:p>
            <a:p>
              <a:pPr algn="r"/>
              <a:endParaRPr lang="en-US" dirty="0">
                <a:solidFill>
                  <a:prstClr val="black"/>
                </a:solidFill>
              </a:endParaRPr>
            </a:p>
            <a:p>
              <a:pPr algn="r"/>
              <a:endParaRPr lang="en-US" dirty="0" smtClean="0">
                <a:solidFill>
                  <a:prstClr val="black"/>
                </a:solidFill>
              </a:endParaRPr>
            </a:p>
            <a:p>
              <a:pPr algn="r"/>
              <a:endParaRPr lang="en-US" dirty="0">
                <a:solidFill>
                  <a:prstClr val="black"/>
                </a:solidFill>
              </a:endParaRPr>
            </a:p>
            <a:p>
              <a:pPr algn="r"/>
              <a:endParaRPr lang="en-US" dirty="0" smtClean="0">
                <a:solidFill>
                  <a:prstClr val="black"/>
                </a:solidFill>
              </a:endParaRPr>
            </a:p>
            <a:p>
              <a:pPr algn="r"/>
              <a:endParaRPr lang="en-US" dirty="0">
                <a:solidFill>
                  <a:prstClr val="black"/>
                </a:solidFill>
              </a:endParaRPr>
            </a:p>
            <a:p>
              <a:pPr algn="r"/>
              <a:r>
                <a:rPr lang="en-US" dirty="0" smtClean="0">
                  <a:solidFill>
                    <a:prstClr val="black"/>
                  </a:solidFill>
                </a:rPr>
                <a:t>Beyond the Core:</a:t>
              </a:r>
            </a:p>
            <a:p>
              <a:pPr algn="r"/>
              <a:r>
                <a:rPr lang="en-US" dirty="0" smtClean="0">
                  <a:solidFill>
                    <a:prstClr val="black"/>
                  </a:solidFill>
                </a:rPr>
                <a:t>Pull data from</a:t>
              </a:r>
            </a:p>
            <a:p>
              <a:pPr algn="r"/>
              <a:r>
                <a:rPr lang="en-US" dirty="0">
                  <a:solidFill>
                    <a:prstClr val="black"/>
                  </a:solidFill>
                </a:rPr>
                <a:t>s</a:t>
              </a:r>
              <a:r>
                <a:rPr lang="en-US" dirty="0" smtClean="0">
                  <a:solidFill>
                    <a:prstClr val="black"/>
                  </a:solidFill>
                </a:rPr>
                <a:t>tudent </a:t>
              </a:r>
              <a:r>
                <a:rPr lang="en-US" dirty="0">
                  <a:solidFill>
                    <a:prstClr val="black"/>
                  </a:solidFill>
                </a:rPr>
                <a:t>i</a:t>
              </a:r>
              <a:r>
                <a:rPr lang="en-US" dirty="0" smtClean="0">
                  <a:solidFill>
                    <a:prstClr val="black"/>
                  </a:solidFill>
                </a:rPr>
                <a:t>nformation</a:t>
              </a:r>
            </a:p>
            <a:p>
              <a:pPr algn="r"/>
              <a:r>
                <a:rPr lang="en-US" dirty="0">
                  <a:solidFill>
                    <a:prstClr val="black"/>
                  </a:solidFill>
                </a:rPr>
                <a:t>s</a:t>
              </a:r>
              <a:r>
                <a:rPr lang="en-US" dirty="0" smtClean="0">
                  <a:solidFill>
                    <a:prstClr val="black"/>
                  </a:solidFill>
                </a:rPr>
                <a:t>ystem such as</a:t>
              </a:r>
            </a:p>
            <a:p>
              <a:pPr algn="r"/>
              <a:r>
                <a:rPr lang="en-US" dirty="0" smtClean="0">
                  <a:solidFill>
                    <a:prstClr val="black"/>
                  </a:solidFill>
                </a:rPr>
                <a:t> PowerSchool</a:t>
              </a:r>
              <a:endParaRPr lang="en-US" dirty="0">
                <a:solidFill>
                  <a:prstClr val="black"/>
                </a:solidFill>
              </a:endParaRPr>
            </a:p>
            <a:p>
              <a:pPr marL="174625"/>
              <a:endParaRPr lang="en-US" dirty="0" smtClean="0">
                <a:solidFill>
                  <a:prstClr val="black"/>
                </a:solidFill>
              </a:endParaRPr>
            </a:p>
          </p:txBody>
        </p:sp>
        <p:pic>
          <p:nvPicPr>
            <p:cNvPr id="16" name="Picture 15"/>
            <p:cNvPicPr>
              <a:picLocks noChangeAspect="1"/>
            </p:cNvPicPr>
            <p:nvPr/>
          </p:nvPicPr>
          <p:blipFill>
            <a:blip r:embed="rId9"/>
            <a:stretch>
              <a:fillRect/>
            </a:stretch>
          </p:blipFill>
          <p:spPr>
            <a:xfrm>
              <a:off x="845961" y="1988346"/>
              <a:ext cx="3072877" cy="3061979"/>
            </a:xfrm>
            <a:prstGeom prst="rect">
              <a:avLst/>
            </a:prstGeom>
          </p:spPr>
        </p:pic>
        <p:sp>
          <p:nvSpPr>
            <p:cNvPr id="17" name="Oval 16"/>
            <p:cNvSpPr/>
            <p:nvPr/>
          </p:nvSpPr>
          <p:spPr>
            <a:xfrm>
              <a:off x="2523617" y="4704375"/>
              <a:ext cx="1492359" cy="450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p:nvPicPr>
          <p:blipFill rotWithShape="1">
            <a:blip r:embed="rId10"/>
            <a:srcRect t="15022" b="43906"/>
            <a:stretch/>
          </p:blipFill>
          <p:spPr>
            <a:xfrm>
              <a:off x="493140" y="5295345"/>
              <a:ext cx="2068630" cy="1167603"/>
            </a:xfrm>
            <a:prstGeom prst="rect">
              <a:avLst/>
            </a:prstGeom>
          </p:spPr>
        </p:pic>
        <p:sp>
          <p:nvSpPr>
            <p:cNvPr id="22" name="Oval 21"/>
            <p:cNvSpPr/>
            <p:nvPr/>
          </p:nvSpPr>
          <p:spPr>
            <a:xfrm>
              <a:off x="436904" y="5761408"/>
              <a:ext cx="1555845" cy="559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5" name="Picture 24"/>
          <p:cNvPicPr>
            <a:picLocks noChangeAspect="1"/>
          </p:cNvPicPr>
          <p:nvPr/>
        </p:nvPicPr>
        <p:blipFill rotWithShape="1">
          <a:blip r:embed="rId11">
            <a:extLst>
              <a:ext uri="{28A0092B-C50C-407E-A947-70E740481C1C}">
                <a14:useLocalDpi xmlns:a14="http://schemas.microsoft.com/office/drawing/2010/main" val="0"/>
              </a:ext>
            </a:extLst>
          </a:blip>
          <a:srcRect l="22827" t="32622" r="15324" b="4043"/>
          <a:stretch/>
        </p:blipFill>
        <p:spPr>
          <a:xfrm>
            <a:off x="9848706" y="4571632"/>
            <a:ext cx="2272938" cy="2009116"/>
          </a:xfrm>
          <a:prstGeom prst="rect">
            <a:avLst/>
          </a:prstGeom>
        </p:spPr>
      </p:pic>
    </p:spTree>
    <p:extLst>
      <p:ext uri="{BB962C8B-B14F-4D97-AF65-F5344CB8AC3E}">
        <p14:creationId xmlns:p14="http://schemas.microsoft.com/office/powerpoint/2010/main" val="200848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orizontal Hierarchy" title="SmartArt"/>
          <p:cNvGraphicFramePr/>
          <p:nvPr>
            <p:extLst>
              <p:ext uri="{D42A27DB-BD31-4B8C-83A1-F6EECF244321}">
                <p14:modId xmlns:p14="http://schemas.microsoft.com/office/powerpoint/2010/main" val="1346191411"/>
              </p:ext>
            </p:extLst>
          </p:nvPr>
        </p:nvGraphicFramePr>
        <p:xfrm>
          <a:off x="0" y="0"/>
          <a:ext cx="12192000" cy="6894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0" y="163773"/>
            <a:ext cx="2757299" cy="1569602"/>
          </a:xfrm>
        </p:spPr>
        <p:txBody>
          <a:bodyPr>
            <a:normAutofit/>
          </a:bodyPr>
          <a:lstStyle/>
          <a:p>
            <a:pPr algn="ctr"/>
            <a:r>
              <a:rPr lang="en-US" sz="3200" dirty="0" smtClean="0">
                <a:latin typeface="+mn-lt"/>
              </a:rPr>
              <a:t>2019 CCRPI</a:t>
            </a:r>
            <a:br>
              <a:rPr lang="en-US" sz="3200" dirty="0" smtClean="0">
                <a:latin typeface="+mn-lt"/>
              </a:rPr>
            </a:br>
            <a:r>
              <a:rPr lang="en-US" sz="2000" dirty="0" smtClean="0">
                <a:latin typeface="+mn-lt"/>
              </a:rPr>
              <a:t>What does it address?</a:t>
            </a:r>
            <a:endParaRPr lang="en-US" sz="2000" dirty="0">
              <a:latin typeface="+mn-lt"/>
            </a:endParaRPr>
          </a:p>
        </p:txBody>
      </p:sp>
      <p:sp>
        <p:nvSpPr>
          <p:cNvPr id="4" name="TextBox 3">
            <a:hlinkClick r:id="" action="ppaction://noaction"/>
          </p:cNvPr>
          <p:cNvSpPr txBox="1"/>
          <p:nvPr/>
        </p:nvSpPr>
        <p:spPr>
          <a:xfrm>
            <a:off x="3261815" y="6557666"/>
            <a:ext cx="1049311" cy="307777"/>
          </a:xfrm>
          <a:prstGeom prst="rect">
            <a:avLst/>
          </a:prstGeom>
          <a:noFill/>
        </p:spPr>
        <p:txBody>
          <a:bodyPr wrap="square" rtlCol="0">
            <a:spAutoFit/>
          </a:bodyPr>
          <a:lstStyle/>
          <a:p>
            <a:r>
              <a:rPr lang="en-US" sz="1400" dirty="0" smtClean="0"/>
              <a:t>Source 1</a:t>
            </a:r>
            <a:endParaRPr lang="en-US" sz="1400" dirty="0"/>
          </a:p>
        </p:txBody>
      </p:sp>
      <p:sp>
        <p:nvSpPr>
          <p:cNvPr id="7" name="Slide Number Placeholder 6"/>
          <p:cNvSpPr>
            <a:spLocks noGrp="1"/>
          </p:cNvSpPr>
          <p:nvPr>
            <p:ph type="sldNum" sz="quarter" idx="12"/>
          </p:nvPr>
        </p:nvSpPr>
        <p:spPr>
          <a:xfrm>
            <a:off x="9448800" y="6528993"/>
            <a:ext cx="2743200" cy="365125"/>
          </a:xfrm>
        </p:spPr>
        <p:txBody>
          <a:bodyPr/>
          <a:lstStyle/>
          <a:p>
            <a:fld id="{4FAB73BC-B049-4115-A692-8D63A059BFB8}" type="slidenum">
              <a:rPr lang="en-US" smtClean="0"/>
              <a:t>2</a:t>
            </a:fld>
            <a:endParaRPr lang="en-US" dirty="0"/>
          </a:p>
        </p:txBody>
      </p:sp>
      <p:pic>
        <p:nvPicPr>
          <p:cNvPr id="9" name="Picture 8"/>
          <p:cNvPicPr>
            <a:picLocks noChangeAspect="1"/>
          </p:cNvPicPr>
          <p:nvPr/>
        </p:nvPicPr>
        <p:blipFill>
          <a:blip r:embed="rId9"/>
          <a:stretch>
            <a:fillRect/>
          </a:stretch>
        </p:blipFill>
        <p:spPr>
          <a:xfrm>
            <a:off x="228717" y="4599738"/>
            <a:ext cx="2859272" cy="1261981"/>
          </a:xfrm>
          <a:prstGeom prst="rect">
            <a:avLst/>
          </a:prstGeom>
        </p:spPr>
      </p:pic>
      <p:sp>
        <p:nvSpPr>
          <p:cNvPr id="8" name="TextBox 7"/>
          <p:cNvSpPr txBox="1"/>
          <p:nvPr/>
        </p:nvSpPr>
        <p:spPr>
          <a:xfrm>
            <a:off x="5820002" y="6535935"/>
            <a:ext cx="1399947" cy="307777"/>
          </a:xfrm>
          <a:prstGeom prst="rect">
            <a:avLst/>
          </a:prstGeom>
          <a:noFill/>
        </p:spPr>
        <p:txBody>
          <a:bodyPr wrap="square" rtlCol="0">
            <a:spAutoFit/>
          </a:bodyPr>
          <a:lstStyle/>
          <a:p>
            <a:pPr algn="ctr"/>
            <a:r>
              <a:rPr lang="en-US" sz="1400" dirty="0" smtClean="0"/>
              <a:t>Intro slide 1 of 3</a:t>
            </a:r>
            <a:endParaRPr lang="en-US" sz="1400" dirty="0"/>
          </a:p>
        </p:txBody>
      </p:sp>
    </p:spTree>
    <p:custDataLst>
      <p:tags r:id="rId1"/>
    </p:custDataLst>
    <p:extLst>
      <p:ext uri="{BB962C8B-B14F-4D97-AF65-F5344CB8AC3E}">
        <p14:creationId xmlns:p14="http://schemas.microsoft.com/office/powerpoint/2010/main" val="284657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298" y="268439"/>
            <a:ext cx="4822721" cy="769866"/>
          </a:xfrm>
        </p:spPr>
        <p:txBody>
          <a:bodyPr>
            <a:normAutofit/>
          </a:bodyPr>
          <a:lstStyle/>
          <a:p>
            <a:r>
              <a:rPr lang="en-US" sz="3200" dirty="0" smtClean="0">
                <a:latin typeface="+mn-lt"/>
              </a:rPr>
              <a:t>Example of Readiness</a:t>
            </a:r>
            <a:endParaRPr lang="en-US" sz="3200" dirty="0">
              <a:latin typeface="+mn-lt"/>
            </a:endParaRPr>
          </a:p>
        </p:txBody>
      </p:sp>
      <p:pic>
        <p:nvPicPr>
          <p:cNvPr id="5" name="Content Placeholder 4"/>
          <p:cNvPicPr>
            <a:picLocks noGrp="1" noChangeAspect="1"/>
          </p:cNvPicPr>
          <p:nvPr>
            <p:ph idx="1"/>
          </p:nvPr>
        </p:nvPicPr>
        <p:blipFill>
          <a:blip r:embed="rId2"/>
          <a:stretch>
            <a:fillRect/>
          </a:stretch>
        </p:blipFill>
        <p:spPr>
          <a:xfrm>
            <a:off x="1087253" y="1071565"/>
            <a:ext cx="9129252" cy="5419671"/>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20</a:t>
            </a:fld>
            <a:endParaRPr lang="en-US" dirty="0"/>
          </a:p>
        </p:txBody>
      </p:sp>
      <p:sp>
        <p:nvSpPr>
          <p:cNvPr id="6" name="Rounded Rectangle 5"/>
          <p:cNvSpPr/>
          <p:nvPr/>
        </p:nvSpPr>
        <p:spPr>
          <a:xfrm>
            <a:off x="1331784" y="206972"/>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1452946" y="307317"/>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20 </a:t>
            </a:r>
            <a:r>
              <a:rPr lang="en-US" sz="1600" dirty="0">
                <a:solidFill>
                  <a:schemeClr val="tx1"/>
                </a:solidFill>
              </a:rPr>
              <a:t>%(pts)</a:t>
            </a:r>
          </a:p>
        </p:txBody>
      </p:sp>
      <p:pic>
        <p:nvPicPr>
          <p:cNvPr id="8" name="Picture 7">
            <a:hlinkClick r:id="rId3" action="ppaction://hlinksldjump"/>
          </p:cNvPr>
          <p:cNvPicPr>
            <a:picLocks noChangeAspect="1"/>
          </p:cNvPicPr>
          <p:nvPr/>
        </p:nvPicPr>
        <p:blipFill>
          <a:blip r:embed="rId4"/>
          <a:stretch>
            <a:fillRect/>
          </a:stretch>
        </p:blipFill>
        <p:spPr>
          <a:xfrm>
            <a:off x="10769121" y="244531"/>
            <a:ext cx="871804" cy="890093"/>
          </a:xfrm>
          <a:prstGeom prst="rect">
            <a:avLst/>
          </a:prstGeom>
        </p:spPr>
      </p:pic>
      <p:sp>
        <p:nvSpPr>
          <p:cNvPr id="3" name="Rounded Rectangle 2"/>
          <p:cNvSpPr/>
          <p:nvPr/>
        </p:nvSpPr>
        <p:spPr>
          <a:xfrm>
            <a:off x="10515600" y="5073445"/>
            <a:ext cx="1356852" cy="10766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(84.9) (.20) = 16.98 pts</a:t>
            </a:r>
            <a:endParaRPr lang="en-US" dirty="0"/>
          </a:p>
          <a:p>
            <a:pPr algn="ctr"/>
            <a:r>
              <a:rPr lang="en-US" dirty="0" smtClean="0"/>
              <a:t>out of 20</a:t>
            </a:r>
            <a:endParaRPr lang="en-US" dirty="0"/>
          </a:p>
        </p:txBody>
      </p:sp>
      <p:sp>
        <p:nvSpPr>
          <p:cNvPr id="9" name="TextBox 8"/>
          <p:cNvSpPr txBox="1"/>
          <p:nvPr/>
        </p:nvSpPr>
        <p:spPr>
          <a:xfrm>
            <a:off x="5820002" y="6535935"/>
            <a:ext cx="1200227" cy="307777"/>
          </a:xfrm>
          <a:prstGeom prst="rect">
            <a:avLst/>
          </a:prstGeom>
          <a:noFill/>
        </p:spPr>
        <p:txBody>
          <a:bodyPr wrap="square" rtlCol="0">
            <a:spAutoFit/>
          </a:bodyPr>
          <a:lstStyle/>
          <a:p>
            <a:pPr algn="ctr"/>
            <a:r>
              <a:rPr lang="en-US" sz="1400" dirty="0" smtClean="0"/>
              <a:t>R slide 2 of 2</a:t>
            </a:r>
            <a:endParaRPr lang="en-US" sz="1400" dirty="0"/>
          </a:p>
        </p:txBody>
      </p:sp>
      <p:sp>
        <p:nvSpPr>
          <p:cNvPr id="10" name="TextBox 9"/>
          <p:cNvSpPr txBox="1"/>
          <p:nvPr/>
        </p:nvSpPr>
        <p:spPr>
          <a:xfrm>
            <a:off x="3633435" y="6535934"/>
            <a:ext cx="1087253" cy="307777"/>
          </a:xfrm>
          <a:prstGeom prst="rect">
            <a:avLst/>
          </a:prstGeom>
          <a:noFill/>
        </p:spPr>
        <p:txBody>
          <a:bodyPr wrap="square" rtlCol="0">
            <a:spAutoFit/>
          </a:bodyPr>
          <a:lstStyle/>
          <a:p>
            <a:r>
              <a:rPr lang="en-US" sz="1400" dirty="0" smtClean="0"/>
              <a:t>Source 4</a:t>
            </a:r>
            <a:endParaRPr lang="en-US" sz="1400" dirty="0"/>
          </a:p>
        </p:txBody>
      </p:sp>
    </p:spTree>
    <p:extLst>
      <p:ext uri="{BB962C8B-B14F-4D97-AF65-F5344CB8AC3E}">
        <p14:creationId xmlns:p14="http://schemas.microsoft.com/office/powerpoint/2010/main" val="2002388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5866195E-5BDE-4235-8BE1-812C2C2C641C}" type="slidenum">
              <a:rPr lang="en-US" smtClean="0"/>
              <a:pPr/>
              <a:t>21</a:t>
            </a:fld>
            <a:endParaRPr lang="en-US" dirty="0"/>
          </a:p>
        </p:txBody>
      </p:sp>
      <p:sp>
        <p:nvSpPr>
          <p:cNvPr id="3" name="Content Placeholder 2"/>
          <p:cNvSpPr>
            <a:spLocks noGrp="1"/>
          </p:cNvSpPr>
          <p:nvPr>
            <p:ph idx="4294967295"/>
          </p:nvPr>
        </p:nvSpPr>
        <p:spPr>
          <a:xfrm>
            <a:off x="1362028" y="1058691"/>
            <a:ext cx="10573297" cy="5245856"/>
          </a:xfrm>
        </p:spPr>
        <p:txBody>
          <a:bodyPr>
            <a:normAutofit/>
          </a:bodyPr>
          <a:lstStyle/>
          <a:p>
            <a:pPr marL="91440" lvl="1" indent="-91440">
              <a:spcBef>
                <a:spcPts val="1200"/>
              </a:spcBef>
              <a:spcAft>
                <a:spcPts val="200"/>
              </a:spcAft>
              <a:buSzPct val="100000"/>
              <a:buFont typeface="Calibri" panose="020F0502020204030204" pitchFamily="34" charset="0"/>
              <a:buChar char=" "/>
            </a:pPr>
            <a:r>
              <a:rPr lang="en-US" sz="2000" b="1" dirty="0" smtClean="0"/>
              <a:t>FAY </a:t>
            </a:r>
            <a:r>
              <a:rPr lang="en-US" sz="2000" dirty="0"/>
              <a:t>(Full Academic Year</a:t>
            </a:r>
            <a:r>
              <a:rPr lang="en-US" sz="2000" dirty="0" smtClean="0"/>
              <a:t>):  A FAY student </a:t>
            </a:r>
            <a:r>
              <a:rPr lang="en-US" sz="2000" dirty="0"/>
              <a:t>is enrolled 65% of calendar days from </a:t>
            </a:r>
            <a:r>
              <a:rPr lang="en-US" sz="2000" dirty="0" smtClean="0"/>
              <a:t>the </a:t>
            </a:r>
            <a:r>
              <a:rPr lang="en-US" sz="2000" dirty="0"/>
              <a:t>start date </a:t>
            </a:r>
            <a:r>
              <a:rPr lang="en-US" sz="2000" dirty="0" smtClean="0"/>
              <a:t>of the school year to the close date of the GADOE </a:t>
            </a:r>
            <a:r>
              <a:rPr lang="en-US" sz="2000" dirty="0"/>
              <a:t>testing window. Only FAY students are included in some CCRPI </a:t>
            </a:r>
            <a:r>
              <a:rPr lang="en-US" sz="2000" dirty="0" smtClean="0"/>
              <a:t>calculations</a:t>
            </a:r>
            <a:r>
              <a:rPr lang="en-US" sz="2000" dirty="0"/>
              <a:t> </a:t>
            </a:r>
            <a:r>
              <a:rPr lang="en-US" sz="2000" dirty="0" smtClean="0"/>
              <a:t>(Content Mastery &amp; Literacy – Lexile, for example)</a:t>
            </a:r>
          </a:p>
          <a:p>
            <a:pPr marL="91440" lvl="1" indent="-91440">
              <a:spcBef>
                <a:spcPts val="1200"/>
              </a:spcBef>
              <a:spcAft>
                <a:spcPts val="200"/>
              </a:spcAft>
              <a:buSzPct val="100000"/>
              <a:buFont typeface="Calibri" panose="020F0502020204030204" pitchFamily="34" charset="0"/>
              <a:buChar char=" "/>
            </a:pPr>
            <a:r>
              <a:rPr lang="en-US" b="1" dirty="0" smtClean="0"/>
              <a:t>Improvement Target: </a:t>
            </a:r>
            <a:r>
              <a:rPr lang="en-US" dirty="0"/>
              <a:t>The </a:t>
            </a:r>
            <a:r>
              <a:rPr lang="en-US" dirty="0" smtClean="0"/>
              <a:t>CCRPI utilizes </a:t>
            </a:r>
            <a:r>
              <a:rPr lang="en-US" dirty="0"/>
              <a:t>a </a:t>
            </a:r>
            <a:r>
              <a:rPr lang="en-US" dirty="0" smtClean="0"/>
              <a:t>target </a:t>
            </a:r>
            <a:r>
              <a:rPr lang="en-US" dirty="0"/>
              <a:t>structure in which improvement or maintenance of high achievement levels is expected of all schools and all subgroups. The improvement target is an expected gain and not an absolute number; thus, it allows schools to start fresh </a:t>
            </a:r>
            <a:r>
              <a:rPr lang="en-US" dirty="0" smtClean="0"/>
              <a:t>each </a:t>
            </a:r>
            <a:r>
              <a:rPr lang="en-US" dirty="0"/>
              <a:t>year and encourages schools to continue to focus on improvement. </a:t>
            </a:r>
            <a:endParaRPr lang="en-US" dirty="0" smtClean="0"/>
          </a:p>
          <a:p>
            <a:r>
              <a:rPr lang="en-US" b="1" dirty="0" smtClean="0"/>
              <a:t>N</a:t>
            </a:r>
            <a:r>
              <a:rPr lang="en-US" b="1" dirty="0"/>
              <a:t>=</a:t>
            </a:r>
            <a:r>
              <a:rPr lang="en-US" b="1" dirty="0" smtClean="0"/>
              <a:t>15:  </a:t>
            </a:r>
            <a:r>
              <a:rPr lang="en-US" dirty="0" smtClean="0"/>
              <a:t>Minimum </a:t>
            </a:r>
            <a:r>
              <a:rPr lang="en-US" dirty="0"/>
              <a:t>subgroup size that must exist for scores to be included in CCRPI scoring and reporting.</a:t>
            </a:r>
          </a:p>
          <a:p>
            <a:r>
              <a:rPr lang="en-US" b="1" dirty="0" smtClean="0"/>
              <a:t>Participation:  </a:t>
            </a:r>
            <a:r>
              <a:rPr lang="en-US" dirty="0"/>
              <a:t>GADOE requires </a:t>
            </a:r>
            <a:r>
              <a:rPr lang="en-US" dirty="0" smtClean="0"/>
              <a:t>that 95</a:t>
            </a:r>
            <a:r>
              <a:rPr lang="en-US" dirty="0"/>
              <a:t>% of all students and 95% of any </a:t>
            </a:r>
            <a:r>
              <a:rPr lang="en-US" dirty="0" smtClean="0"/>
              <a:t>subgroup (N=15) participate </a:t>
            </a:r>
            <a:r>
              <a:rPr lang="en-US" dirty="0"/>
              <a:t>in testing. </a:t>
            </a:r>
            <a:r>
              <a:rPr lang="en-US" dirty="0" smtClean="0"/>
              <a:t>If participation </a:t>
            </a:r>
            <a:r>
              <a:rPr lang="en-US" dirty="0"/>
              <a:t>falls below 95%, scores will be adjusted. </a:t>
            </a:r>
            <a:endParaRPr lang="en-US" b="1" dirty="0"/>
          </a:p>
          <a:p>
            <a:endParaRPr lang="en-US" b="1" dirty="0" smtClean="0"/>
          </a:p>
          <a:p>
            <a:endParaRPr lang="en-US" b="1" dirty="0" smtClean="0"/>
          </a:p>
          <a:p>
            <a:r>
              <a:rPr lang="en-US" b="1" dirty="0" smtClean="0"/>
              <a:t>SGP </a:t>
            </a:r>
            <a:r>
              <a:rPr lang="en-US" dirty="0"/>
              <a:t>(Student Growth Percentile):  Describes a student’s academic growth relative to Academic Peers. SGPs range from 1 to 99. Academic </a:t>
            </a:r>
            <a:r>
              <a:rPr lang="en-US" dirty="0" smtClean="0"/>
              <a:t>Peers are other </a:t>
            </a:r>
            <a:r>
              <a:rPr lang="en-US" dirty="0"/>
              <a:t>students statewide with a similar score </a:t>
            </a:r>
            <a:r>
              <a:rPr lang="en-US" dirty="0" smtClean="0"/>
              <a:t>history.</a:t>
            </a:r>
            <a:endParaRPr lang="en-US" b="1" dirty="0"/>
          </a:p>
          <a:p>
            <a:endParaRPr lang="en-US" b="1" dirty="0" smtClean="0"/>
          </a:p>
        </p:txBody>
      </p:sp>
      <p:sp>
        <p:nvSpPr>
          <p:cNvPr id="2" name="Title 1"/>
          <p:cNvSpPr>
            <a:spLocks noGrp="1"/>
          </p:cNvSpPr>
          <p:nvPr>
            <p:ph type="title" idx="4294967295"/>
          </p:nvPr>
        </p:nvSpPr>
        <p:spPr>
          <a:xfrm>
            <a:off x="0" y="0"/>
            <a:ext cx="6015789" cy="926923"/>
          </a:xfrm>
        </p:spPr>
        <p:txBody>
          <a:bodyPr/>
          <a:lstStyle/>
          <a:p>
            <a:pPr algn="ctr"/>
            <a:r>
              <a:rPr lang="en-US" b="1" dirty="0" smtClean="0"/>
              <a:t>Glossary of Terms</a:t>
            </a:r>
            <a:endParaRPr lang="en-US" b="1" dirty="0"/>
          </a:p>
        </p:txBody>
      </p:sp>
      <p:pic>
        <p:nvPicPr>
          <p:cNvPr id="4" name="Picture 3"/>
          <p:cNvPicPr>
            <a:picLocks noChangeAspect="1"/>
          </p:cNvPicPr>
          <p:nvPr/>
        </p:nvPicPr>
        <p:blipFill>
          <a:blip r:embed="rId3"/>
          <a:stretch>
            <a:fillRect/>
          </a:stretch>
        </p:blipFill>
        <p:spPr>
          <a:xfrm>
            <a:off x="214272" y="1058690"/>
            <a:ext cx="883008" cy="832261"/>
          </a:xfrm>
          <a:prstGeom prst="rect">
            <a:avLst/>
          </a:prstGeom>
        </p:spPr>
      </p:pic>
      <p:pic>
        <p:nvPicPr>
          <p:cNvPr id="5" name="Picture 4"/>
          <p:cNvPicPr>
            <a:picLocks noChangeAspect="1"/>
          </p:cNvPicPr>
          <p:nvPr/>
        </p:nvPicPr>
        <p:blipFill>
          <a:blip r:embed="rId4"/>
          <a:stretch>
            <a:fillRect/>
          </a:stretch>
        </p:blipFill>
        <p:spPr>
          <a:xfrm>
            <a:off x="365923" y="2022105"/>
            <a:ext cx="831728" cy="764421"/>
          </a:xfrm>
          <a:prstGeom prst="rect">
            <a:avLst/>
          </a:prstGeom>
        </p:spPr>
      </p:pic>
      <p:pic>
        <p:nvPicPr>
          <p:cNvPr id="6" name="Picture 5"/>
          <p:cNvPicPr>
            <a:picLocks noChangeAspect="1"/>
          </p:cNvPicPr>
          <p:nvPr/>
        </p:nvPicPr>
        <p:blipFill>
          <a:blip r:embed="rId5"/>
          <a:stretch>
            <a:fillRect/>
          </a:stretch>
        </p:blipFill>
        <p:spPr>
          <a:xfrm>
            <a:off x="280047" y="2917680"/>
            <a:ext cx="853027" cy="858197"/>
          </a:xfrm>
          <a:prstGeom prst="rect">
            <a:avLst/>
          </a:prstGeom>
        </p:spPr>
      </p:pic>
      <p:pic>
        <p:nvPicPr>
          <p:cNvPr id="7" name="Picture 6"/>
          <p:cNvPicPr>
            <a:picLocks noChangeAspect="1"/>
          </p:cNvPicPr>
          <p:nvPr/>
        </p:nvPicPr>
        <p:blipFill>
          <a:blip r:embed="rId6"/>
          <a:stretch>
            <a:fillRect/>
          </a:stretch>
        </p:blipFill>
        <p:spPr>
          <a:xfrm>
            <a:off x="247758" y="3907031"/>
            <a:ext cx="917604" cy="859594"/>
          </a:xfrm>
          <a:prstGeom prst="rect">
            <a:avLst/>
          </a:prstGeom>
        </p:spPr>
      </p:pic>
      <p:pic>
        <p:nvPicPr>
          <p:cNvPr id="8" name="Picture 7"/>
          <p:cNvPicPr>
            <a:picLocks noChangeAspect="1"/>
          </p:cNvPicPr>
          <p:nvPr/>
        </p:nvPicPr>
        <p:blipFill>
          <a:blip r:embed="rId7"/>
          <a:stretch>
            <a:fillRect/>
          </a:stretch>
        </p:blipFill>
        <p:spPr>
          <a:xfrm>
            <a:off x="2064560" y="4638113"/>
            <a:ext cx="3993226" cy="743776"/>
          </a:xfrm>
          <a:prstGeom prst="rect">
            <a:avLst/>
          </a:prstGeom>
        </p:spPr>
      </p:pic>
      <p:cxnSp>
        <p:nvCxnSpPr>
          <p:cNvPr id="12" name="Straight Connector 11"/>
          <p:cNvCxnSpPr/>
          <p:nvPr/>
        </p:nvCxnSpPr>
        <p:spPr>
          <a:xfrm>
            <a:off x="180247" y="926923"/>
            <a:ext cx="1175507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047" y="5416288"/>
            <a:ext cx="904305" cy="751338"/>
          </a:xfrm>
          <a:prstGeom prst="rect">
            <a:avLst/>
          </a:prstGeom>
        </p:spPr>
      </p:pic>
    </p:spTree>
    <p:extLst>
      <p:ext uri="{BB962C8B-B14F-4D97-AF65-F5344CB8AC3E}">
        <p14:creationId xmlns:p14="http://schemas.microsoft.com/office/powerpoint/2010/main" val="27231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866195E-5BDE-4235-8BE1-812C2C2C641C}" type="slidenum">
              <a:rPr lang="en-US" smtClean="0"/>
              <a:pPr/>
              <a:t>22</a:t>
            </a:fld>
            <a:endParaRPr lang="en-US" dirty="0"/>
          </a:p>
        </p:txBody>
      </p:sp>
      <p:sp>
        <p:nvSpPr>
          <p:cNvPr id="3" name="Content Placeholder 2"/>
          <p:cNvSpPr>
            <a:spLocks noGrp="1"/>
          </p:cNvSpPr>
          <p:nvPr>
            <p:ph idx="4294967295"/>
          </p:nvPr>
        </p:nvSpPr>
        <p:spPr>
          <a:xfrm>
            <a:off x="1475874" y="1102375"/>
            <a:ext cx="10716126" cy="4022725"/>
          </a:xfrm>
        </p:spPr>
        <p:txBody>
          <a:bodyPr/>
          <a:lstStyle/>
          <a:p>
            <a:r>
              <a:rPr lang="en-US" b="1" dirty="0" smtClean="0"/>
              <a:t>Subgroups</a:t>
            </a:r>
            <a:r>
              <a:rPr lang="en-US" b="1" dirty="0"/>
              <a:t>: </a:t>
            </a:r>
            <a:r>
              <a:rPr lang="en-US" dirty="0"/>
              <a:t>There are 10 reporting subgroup categories </a:t>
            </a:r>
            <a:r>
              <a:rPr lang="mr-IN" dirty="0"/>
              <a:t>–</a:t>
            </a:r>
            <a:r>
              <a:rPr lang="en-US" dirty="0"/>
              <a:t> All students, American Indian/Alaskan, Asian/Pacific Islander, Black, Hispanic, Multi-Racial, White, Economically Disadvantaged (ED), English Learner (EL), and Students with Disabilities (SWD).</a:t>
            </a:r>
            <a:endParaRPr lang="en-US" b="1" dirty="0"/>
          </a:p>
          <a:p>
            <a:r>
              <a:rPr lang="en-US" b="1" dirty="0"/>
              <a:t>Weighting</a:t>
            </a:r>
            <a:r>
              <a:rPr lang="en-US" dirty="0"/>
              <a:t>: A kind of average. Instead of each score contributing equally to the final average, some scores contribute more “weight” than others. On the CCRPI, higher scores contribute more weight to the average than lower scores.</a:t>
            </a:r>
          </a:p>
          <a:p>
            <a:endParaRPr lang="en-US" dirty="0"/>
          </a:p>
        </p:txBody>
      </p:sp>
      <p:sp>
        <p:nvSpPr>
          <p:cNvPr id="2" name="Title 1"/>
          <p:cNvSpPr>
            <a:spLocks noGrp="1"/>
          </p:cNvSpPr>
          <p:nvPr>
            <p:ph type="title" idx="4294967295"/>
          </p:nvPr>
        </p:nvSpPr>
        <p:spPr>
          <a:xfrm>
            <a:off x="0" y="0"/>
            <a:ext cx="4908884" cy="835609"/>
          </a:xfrm>
        </p:spPr>
        <p:txBody>
          <a:bodyPr/>
          <a:lstStyle/>
          <a:p>
            <a:pPr algn="ctr"/>
            <a:r>
              <a:rPr lang="en-US" b="1" dirty="0"/>
              <a:t>Glossary of </a:t>
            </a:r>
            <a:r>
              <a:rPr lang="en-US" b="1" dirty="0" smtClean="0"/>
              <a:t>Terms</a:t>
            </a:r>
            <a:endParaRPr lang="en-US" b="1" dirty="0"/>
          </a:p>
        </p:txBody>
      </p:sp>
      <p:pic>
        <p:nvPicPr>
          <p:cNvPr id="5" name="Picture 4"/>
          <p:cNvPicPr>
            <a:picLocks noChangeAspect="1"/>
          </p:cNvPicPr>
          <p:nvPr/>
        </p:nvPicPr>
        <p:blipFill>
          <a:blip r:embed="rId3"/>
          <a:stretch>
            <a:fillRect/>
          </a:stretch>
        </p:blipFill>
        <p:spPr>
          <a:xfrm>
            <a:off x="453733" y="1102375"/>
            <a:ext cx="832844" cy="876391"/>
          </a:xfrm>
          <a:prstGeom prst="rect">
            <a:avLst/>
          </a:prstGeom>
        </p:spPr>
      </p:pic>
      <p:pic>
        <p:nvPicPr>
          <p:cNvPr id="6" name="Picture 5"/>
          <p:cNvPicPr>
            <a:picLocks noChangeAspect="1"/>
          </p:cNvPicPr>
          <p:nvPr/>
        </p:nvPicPr>
        <p:blipFill>
          <a:blip r:embed="rId4"/>
          <a:stretch>
            <a:fillRect/>
          </a:stretch>
        </p:blipFill>
        <p:spPr>
          <a:xfrm>
            <a:off x="453733" y="2154217"/>
            <a:ext cx="914479" cy="914479"/>
          </a:xfrm>
          <a:prstGeom prst="rect">
            <a:avLst/>
          </a:prstGeom>
        </p:spPr>
      </p:pic>
      <p:cxnSp>
        <p:nvCxnSpPr>
          <p:cNvPr id="8" name="Straight Connector 7"/>
          <p:cNvCxnSpPr/>
          <p:nvPr/>
        </p:nvCxnSpPr>
        <p:spPr>
          <a:xfrm>
            <a:off x="180247" y="926923"/>
            <a:ext cx="117550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1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66195E-5BDE-4235-8BE1-812C2C2C641C}" type="slidenum">
              <a:rPr lang="en-US" smtClean="0"/>
              <a:pPr/>
              <a:t>23</a:t>
            </a:fld>
            <a:endParaRPr lang="en-US" dirty="0"/>
          </a:p>
        </p:txBody>
      </p:sp>
      <p:sp>
        <p:nvSpPr>
          <p:cNvPr id="3" name="Content Placeholder 2"/>
          <p:cNvSpPr>
            <a:spLocks noGrp="1"/>
          </p:cNvSpPr>
          <p:nvPr>
            <p:ph idx="4294967295"/>
          </p:nvPr>
        </p:nvSpPr>
        <p:spPr>
          <a:xfrm>
            <a:off x="0" y="640588"/>
            <a:ext cx="12191999" cy="5951052"/>
          </a:xfrm>
        </p:spPr>
        <p:txBody>
          <a:bodyPr>
            <a:normAutofit/>
          </a:bodyPr>
          <a:lstStyle/>
          <a:p>
            <a:pPr marL="457200" lvl="0" indent="-228600">
              <a:lnSpc>
                <a:spcPct val="100000"/>
              </a:lnSpc>
              <a:spcBef>
                <a:spcPts val="0"/>
              </a:spcBef>
              <a:spcAft>
                <a:spcPts val="0"/>
              </a:spcAft>
              <a:buClrTx/>
              <a:buSzTx/>
              <a:buFont typeface="Wingdings" panose="05000000000000000000" pitchFamily="2" charset="2"/>
              <a:buChar char="Ø"/>
            </a:pPr>
            <a:r>
              <a:rPr lang="en-US" sz="1800" dirty="0">
                <a:solidFill>
                  <a:prstClr val="black"/>
                </a:solidFill>
              </a:rPr>
              <a:t> </a:t>
            </a:r>
            <a:r>
              <a:rPr lang="en-US" sz="1600" dirty="0">
                <a:solidFill>
                  <a:prstClr val="black"/>
                </a:solidFill>
              </a:rPr>
              <a:t>Source </a:t>
            </a:r>
            <a:r>
              <a:rPr lang="en-US" sz="1600" dirty="0" smtClean="0">
                <a:solidFill>
                  <a:prstClr val="black"/>
                </a:solidFill>
              </a:rPr>
              <a:t>1</a:t>
            </a:r>
          </a:p>
          <a:p>
            <a:pPr marL="457200" lvl="1" indent="0">
              <a:lnSpc>
                <a:spcPct val="100000"/>
              </a:lnSpc>
              <a:spcBef>
                <a:spcPts val="0"/>
              </a:spcBef>
              <a:spcAft>
                <a:spcPts val="0"/>
              </a:spcAft>
              <a:buClrTx/>
              <a:buNone/>
            </a:pPr>
            <a:r>
              <a:rPr lang="en-US" sz="1600" dirty="0" smtClean="0">
                <a:solidFill>
                  <a:prstClr val="black"/>
                </a:solidFill>
              </a:rPr>
              <a:t>GaDOE. (January </a:t>
            </a:r>
            <a:r>
              <a:rPr lang="en-US" sz="1600" dirty="0">
                <a:solidFill>
                  <a:prstClr val="black"/>
                </a:solidFill>
              </a:rPr>
              <a:t>19, </a:t>
            </a:r>
            <a:r>
              <a:rPr lang="en-US" sz="1600" dirty="0" smtClean="0">
                <a:solidFill>
                  <a:prstClr val="black"/>
                </a:solidFill>
              </a:rPr>
              <a:t>2018). </a:t>
            </a:r>
            <a:r>
              <a:rPr lang="en-US" sz="1600" i="1" dirty="0" smtClean="0">
                <a:solidFill>
                  <a:prstClr val="black"/>
                </a:solidFill>
              </a:rPr>
              <a:t>Redesigned College and Career Ready Performance Index: Key Changes to the College and Career Ready Performance Index (CCRPI) Under the Every Student Succeeds Act. </a:t>
            </a:r>
            <a:r>
              <a:rPr lang="en-US" sz="1600" dirty="0" smtClean="0">
                <a:solidFill>
                  <a:prstClr val="black"/>
                </a:solidFill>
              </a:rPr>
              <a:t>Accessed: February 26, 2018. </a:t>
            </a:r>
            <a:r>
              <a:rPr lang="en-US" sz="1600" dirty="0" smtClean="0">
                <a:solidFill>
                  <a:prstClr val="black"/>
                </a:solidFill>
                <a:hlinkClick r:id="rId3" action="ppaction://hlinkpres?slideindex=1&amp;slidetitle="/>
              </a:rPr>
              <a:t>Redesigned CCRPI</a:t>
            </a:r>
            <a:endParaRPr lang="en-US" sz="1600" dirty="0" smtClean="0">
              <a:solidFill>
                <a:prstClr val="black"/>
              </a:solidFill>
            </a:endParaRPr>
          </a:p>
          <a:p>
            <a:pPr marL="457200" lvl="0" indent="-228600">
              <a:lnSpc>
                <a:spcPct val="100000"/>
              </a:lnSpc>
              <a:spcBef>
                <a:spcPts val="0"/>
              </a:spcBef>
              <a:spcAft>
                <a:spcPts val="0"/>
              </a:spcAft>
              <a:buClrTx/>
              <a:buSzTx/>
              <a:buFont typeface="Wingdings" panose="05000000000000000000" pitchFamily="2" charset="2"/>
              <a:buChar char="Ø"/>
            </a:pPr>
            <a:r>
              <a:rPr lang="en-US" sz="1600" dirty="0" smtClean="0">
                <a:solidFill>
                  <a:prstClr val="black"/>
                </a:solidFill>
              </a:rPr>
              <a:t> Source 2</a:t>
            </a:r>
          </a:p>
          <a:p>
            <a:pPr marL="457200" lvl="1" indent="0">
              <a:lnSpc>
                <a:spcPct val="100000"/>
              </a:lnSpc>
              <a:spcBef>
                <a:spcPts val="0"/>
              </a:spcBef>
              <a:spcAft>
                <a:spcPts val="0"/>
              </a:spcAft>
              <a:buClrTx/>
              <a:buNone/>
            </a:pPr>
            <a:r>
              <a:rPr lang="en-US" sz="1600" dirty="0" smtClean="0">
                <a:solidFill>
                  <a:prstClr val="black"/>
                </a:solidFill>
              </a:rPr>
              <a:t>GaDOE.</a:t>
            </a:r>
            <a:r>
              <a:rPr lang="en-US" sz="1600" dirty="0">
                <a:solidFill>
                  <a:prstClr val="black"/>
                </a:solidFill>
              </a:rPr>
              <a:t> </a:t>
            </a:r>
            <a:r>
              <a:rPr lang="en-US" sz="1600" dirty="0" smtClean="0">
                <a:solidFill>
                  <a:prstClr val="black"/>
                </a:solidFill>
              </a:rPr>
              <a:t>(January </a:t>
            </a:r>
            <a:r>
              <a:rPr lang="en-US" sz="1600" dirty="0">
                <a:solidFill>
                  <a:prstClr val="black"/>
                </a:solidFill>
              </a:rPr>
              <a:t>19, </a:t>
            </a:r>
            <a:r>
              <a:rPr lang="en-US" sz="1600" dirty="0" smtClean="0">
                <a:solidFill>
                  <a:prstClr val="black"/>
                </a:solidFill>
              </a:rPr>
              <a:t>2018). </a:t>
            </a:r>
            <a:r>
              <a:rPr lang="en-US" sz="1600" i="1" dirty="0" smtClean="0">
                <a:solidFill>
                  <a:prstClr val="black"/>
                </a:solidFill>
              </a:rPr>
              <a:t>Redesigned </a:t>
            </a:r>
            <a:r>
              <a:rPr lang="en-US" sz="1600" i="1" dirty="0">
                <a:solidFill>
                  <a:prstClr val="black"/>
                </a:solidFill>
              </a:rPr>
              <a:t>College and Career Ready Performance Index: College and Career Ready Performance Index (CCRPI) </a:t>
            </a:r>
            <a:r>
              <a:rPr lang="en-US" sz="1600" i="1" dirty="0" smtClean="0">
                <a:solidFill>
                  <a:prstClr val="black"/>
                </a:solidFill>
              </a:rPr>
              <a:t>Indicators. </a:t>
            </a:r>
            <a:r>
              <a:rPr lang="en-US" sz="1600" dirty="0" smtClean="0">
                <a:solidFill>
                  <a:prstClr val="black"/>
                </a:solidFill>
              </a:rPr>
              <a:t>Accessed </a:t>
            </a:r>
            <a:r>
              <a:rPr lang="en-US" sz="1600" dirty="0">
                <a:solidFill>
                  <a:prstClr val="black"/>
                </a:solidFill>
              </a:rPr>
              <a:t>February 26, </a:t>
            </a:r>
            <a:r>
              <a:rPr lang="en-US" sz="1600" dirty="0" smtClean="0">
                <a:solidFill>
                  <a:prstClr val="black"/>
                </a:solidFill>
              </a:rPr>
              <a:t>2018. </a:t>
            </a:r>
            <a:r>
              <a:rPr lang="en-US" sz="1600" dirty="0" smtClean="0">
                <a:solidFill>
                  <a:prstClr val="black"/>
                </a:solidFill>
                <a:hlinkClick r:id="rId4"/>
              </a:rPr>
              <a:t>Redesigned </a:t>
            </a:r>
            <a:r>
              <a:rPr lang="en-US" sz="1600" dirty="0">
                <a:solidFill>
                  <a:prstClr val="black"/>
                </a:solidFill>
                <a:hlinkClick r:id="rId4"/>
              </a:rPr>
              <a:t>CCRPI Indicators</a:t>
            </a:r>
            <a:endParaRPr lang="en-US" sz="1600" dirty="0">
              <a:solidFill>
                <a:prstClr val="black"/>
              </a:solidFill>
            </a:endParaRPr>
          </a:p>
          <a:p>
            <a:pPr marL="457200" lvl="0" indent="-228600">
              <a:lnSpc>
                <a:spcPct val="100000"/>
              </a:lnSpc>
              <a:spcBef>
                <a:spcPts val="0"/>
              </a:spcBef>
              <a:spcAft>
                <a:spcPts val="0"/>
              </a:spcAft>
              <a:buClrTx/>
              <a:buSzTx/>
              <a:buFont typeface="Wingdings" panose="05000000000000000000" pitchFamily="2" charset="2"/>
              <a:buChar char="Ø"/>
            </a:pPr>
            <a:r>
              <a:rPr lang="en-US" sz="1600" dirty="0">
                <a:solidFill>
                  <a:prstClr val="black"/>
                </a:solidFill>
              </a:rPr>
              <a:t>Source 3</a:t>
            </a:r>
          </a:p>
          <a:p>
            <a:pPr marL="457200" lvl="1" indent="0">
              <a:lnSpc>
                <a:spcPct val="100000"/>
              </a:lnSpc>
              <a:spcBef>
                <a:spcPts val="0"/>
              </a:spcBef>
              <a:spcAft>
                <a:spcPts val="0"/>
              </a:spcAft>
              <a:buClrTx/>
              <a:buNone/>
            </a:pPr>
            <a:r>
              <a:rPr lang="en-US" sz="1600" dirty="0" smtClean="0">
                <a:solidFill>
                  <a:prstClr val="black"/>
                </a:solidFill>
              </a:rPr>
              <a:t>GaDOE. (</a:t>
            </a:r>
            <a:r>
              <a:rPr lang="en-US" sz="1600" dirty="0">
                <a:solidFill>
                  <a:prstClr val="black"/>
                </a:solidFill>
              </a:rPr>
              <a:t>January 19, </a:t>
            </a:r>
            <a:r>
              <a:rPr lang="en-US" sz="1600" dirty="0" smtClean="0">
                <a:solidFill>
                  <a:prstClr val="black"/>
                </a:solidFill>
              </a:rPr>
              <a:t>2018). </a:t>
            </a:r>
            <a:r>
              <a:rPr lang="en-US" sz="1600" i="1" dirty="0" smtClean="0">
                <a:solidFill>
                  <a:prstClr val="black"/>
                </a:solidFill>
              </a:rPr>
              <a:t>Redesigned </a:t>
            </a:r>
            <a:r>
              <a:rPr lang="en-US" sz="1600" i="1" dirty="0">
                <a:solidFill>
                  <a:prstClr val="black"/>
                </a:solidFill>
              </a:rPr>
              <a:t>College and Career Ready Performance Index: Redesigned CCRPI </a:t>
            </a:r>
            <a:r>
              <a:rPr lang="en-US" sz="1600" i="1" dirty="0" smtClean="0">
                <a:solidFill>
                  <a:prstClr val="black"/>
                </a:solidFill>
              </a:rPr>
              <a:t>Overview. </a:t>
            </a:r>
            <a:r>
              <a:rPr lang="en-US" sz="1600" dirty="0" smtClean="0">
                <a:solidFill>
                  <a:prstClr val="black"/>
                </a:solidFill>
              </a:rPr>
              <a:t>Accessed </a:t>
            </a:r>
            <a:r>
              <a:rPr lang="en-US" sz="1600" dirty="0">
                <a:solidFill>
                  <a:prstClr val="black"/>
                </a:solidFill>
              </a:rPr>
              <a:t>February 26, </a:t>
            </a:r>
            <a:r>
              <a:rPr lang="en-US" sz="1600" dirty="0" smtClean="0">
                <a:solidFill>
                  <a:prstClr val="black"/>
                </a:solidFill>
              </a:rPr>
              <a:t>2018. </a:t>
            </a:r>
            <a:r>
              <a:rPr lang="en-US" sz="1600" dirty="0" smtClean="0">
                <a:solidFill>
                  <a:prstClr val="black"/>
                </a:solidFill>
                <a:hlinkClick r:id="rId5"/>
              </a:rPr>
              <a:t>Redesigned </a:t>
            </a:r>
            <a:r>
              <a:rPr lang="en-US" sz="1600" dirty="0">
                <a:solidFill>
                  <a:prstClr val="black"/>
                </a:solidFill>
                <a:hlinkClick r:id="rId5"/>
              </a:rPr>
              <a:t>CCRPI </a:t>
            </a:r>
            <a:r>
              <a:rPr lang="en-US" sz="1600" dirty="0" smtClean="0">
                <a:solidFill>
                  <a:prstClr val="black"/>
                </a:solidFill>
                <a:hlinkClick r:id="rId5"/>
              </a:rPr>
              <a:t>Overview</a:t>
            </a:r>
            <a:endParaRPr lang="en-US" sz="1600" dirty="0" smtClean="0">
              <a:solidFill>
                <a:prstClr val="black"/>
              </a:solidFill>
            </a:endParaRPr>
          </a:p>
          <a:p>
            <a:pPr marL="457200" lvl="0" indent="-228600">
              <a:lnSpc>
                <a:spcPct val="100000"/>
              </a:lnSpc>
              <a:spcBef>
                <a:spcPts val="0"/>
              </a:spcBef>
              <a:spcAft>
                <a:spcPts val="0"/>
              </a:spcAft>
              <a:buClrTx/>
              <a:buSzTx/>
              <a:buFont typeface="Wingdings" panose="05000000000000000000" pitchFamily="2" charset="2"/>
              <a:buChar char="Ø"/>
            </a:pPr>
            <a:r>
              <a:rPr lang="en-US" sz="1600" dirty="0">
                <a:solidFill>
                  <a:schemeClr val="tx1"/>
                </a:solidFill>
              </a:rPr>
              <a:t>Source 4</a:t>
            </a:r>
          </a:p>
          <a:p>
            <a:pPr marL="457200" lvl="1" indent="0">
              <a:lnSpc>
                <a:spcPct val="100000"/>
              </a:lnSpc>
              <a:spcBef>
                <a:spcPts val="0"/>
              </a:spcBef>
              <a:spcAft>
                <a:spcPts val="0"/>
              </a:spcAft>
              <a:buClrTx/>
              <a:buNone/>
            </a:pPr>
            <a:r>
              <a:rPr lang="en-US" sz="1600" dirty="0" smtClean="0">
                <a:solidFill>
                  <a:schemeClr val="tx1"/>
                </a:solidFill>
              </a:rPr>
              <a:t>GaDOE. (</a:t>
            </a:r>
            <a:r>
              <a:rPr lang="en-US" sz="1600" dirty="0">
                <a:solidFill>
                  <a:schemeClr val="tx1"/>
                </a:solidFill>
              </a:rPr>
              <a:t>February </a:t>
            </a:r>
            <a:r>
              <a:rPr lang="en-US" sz="1600" dirty="0" smtClean="0">
                <a:solidFill>
                  <a:schemeClr val="tx1"/>
                </a:solidFill>
              </a:rPr>
              <a:t>2018). </a:t>
            </a:r>
            <a:r>
              <a:rPr lang="en-US" sz="1600" i="1" dirty="0" smtClean="0">
                <a:solidFill>
                  <a:schemeClr val="tx1"/>
                </a:solidFill>
              </a:rPr>
              <a:t>Overview </a:t>
            </a:r>
            <a:r>
              <a:rPr lang="en-US" sz="1600" i="1" dirty="0">
                <a:solidFill>
                  <a:schemeClr val="tx1"/>
                </a:solidFill>
              </a:rPr>
              <a:t>of the Redesigned </a:t>
            </a:r>
            <a:r>
              <a:rPr lang="en-US" sz="1600" i="1" dirty="0" smtClean="0">
                <a:solidFill>
                  <a:schemeClr val="tx1"/>
                </a:solidFill>
              </a:rPr>
              <a:t>CCRPI. </a:t>
            </a:r>
            <a:r>
              <a:rPr lang="en-US" sz="1600" dirty="0" smtClean="0">
                <a:solidFill>
                  <a:schemeClr val="tx1"/>
                </a:solidFill>
              </a:rPr>
              <a:t>Accessed </a:t>
            </a:r>
            <a:r>
              <a:rPr lang="en-US" sz="1600" dirty="0">
                <a:solidFill>
                  <a:schemeClr val="tx1"/>
                </a:solidFill>
              </a:rPr>
              <a:t>February 26, </a:t>
            </a:r>
            <a:r>
              <a:rPr lang="en-US" sz="1600" dirty="0" smtClean="0">
                <a:solidFill>
                  <a:schemeClr val="tx1"/>
                </a:solidFill>
              </a:rPr>
              <a:t>2018. </a:t>
            </a:r>
            <a:r>
              <a:rPr lang="en-US" sz="1600" dirty="0" smtClean="0">
                <a:solidFill>
                  <a:prstClr val="black"/>
                </a:solidFill>
                <a:hlinkClick r:id="rId6"/>
              </a:rPr>
              <a:t>Redesigned </a:t>
            </a:r>
            <a:r>
              <a:rPr lang="en-US" sz="1600" dirty="0">
                <a:solidFill>
                  <a:prstClr val="black"/>
                </a:solidFill>
                <a:hlinkClick r:id="rId6"/>
              </a:rPr>
              <a:t>CCRPI Overview Presentation</a:t>
            </a:r>
            <a:endParaRPr lang="en-US" sz="1600" dirty="0">
              <a:solidFill>
                <a:prstClr val="black"/>
              </a:solidFill>
            </a:endParaRPr>
          </a:p>
          <a:p>
            <a:pPr marL="457200" lvl="0" indent="-228600">
              <a:lnSpc>
                <a:spcPct val="100000"/>
              </a:lnSpc>
              <a:spcBef>
                <a:spcPts val="0"/>
              </a:spcBef>
              <a:spcAft>
                <a:spcPts val="0"/>
              </a:spcAft>
              <a:buClrTx/>
              <a:buSzTx/>
              <a:buFont typeface="Wingdings" panose="05000000000000000000" pitchFamily="2" charset="2"/>
              <a:buChar char="Ø"/>
            </a:pPr>
            <a:r>
              <a:rPr lang="en-US" sz="1600" dirty="0">
                <a:solidFill>
                  <a:prstClr val="black"/>
                </a:solidFill>
              </a:rPr>
              <a:t>Source 5</a:t>
            </a:r>
          </a:p>
          <a:p>
            <a:pPr marL="457200" lvl="1" indent="0">
              <a:lnSpc>
                <a:spcPct val="100000"/>
              </a:lnSpc>
              <a:spcBef>
                <a:spcPts val="0"/>
              </a:spcBef>
              <a:spcAft>
                <a:spcPts val="0"/>
              </a:spcAft>
              <a:buClrTx/>
              <a:buNone/>
            </a:pPr>
            <a:r>
              <a:rPr lang="en-US" sz="1600" dirty="0" smtClean="0">
                <a:solidFill>
                  <a:prstClr val="black"/>
                </a:solidFill>
              </a:rPr>
              <a:t>GaDOE. (</a:t>
            </a:r>
            <a:r>
              <a:rPr lang="en-US" sz="1600" dirty="0">
                <a:solidFill>
                  <a:prstClr val="black"/>
                </a:solidFill>
              </a:rPr>
              <a:t>February 8, </a:t>
            </a:r>
            <a:r>
              <a:rPr lang="en-US" sz="1600" dirty="0" smtClean="0">
                <a:solidFill>
                  <a:prstClr val="black"/>
                </a:solidFill>
              </a:rPr>
              <a:t>2018). </a:t>
            </a:r>
            <a:r>
              <a:rPr lang="en-US" sz="1600" i="1" dirty="0" smtClean="0">
                <a:solidFill>
                  <a:prstClr val="black"/>
                </a:solidFill>
              </a:rPr>
              <a:t>CCRPI </a:t>
            </a:r>
            <a:r>
              <a:rPr lang="en-US" sz="1600" i="1" dirty="0">
                <a:solidFill>
                  <a:prstClr val="black"/>
                </a:solidFill>
              </a:rPr>
              <a:t>Improvement Targets; Introduction for Principals, </a:t>
            </a:r>
            <a:r>
              <a:rPr lang="en-US" sz="1600" dirty="0" smtClean="0">
                <a:solidFill>
                  <a:prstClr val="black"/>
                </a:solidFill>
              </a:rPr>
              <a:t>Accessed </a:t>
            </a:r>
            <a:r>
              <a:rPr lang="en-US" sz="1600" dirty="0">
                <a:solidFill>
                  <a:prstClr val="black"/>
                </a:solidFill>
              </a:rPr>
              <a:t>February 26, </a:t>
            </a:r>
            <a:r>
              <a:rPr lang="en-US" sz="1600" dirty="0" smtClean="0">
                <a:solidFill>
                  <a:prstClr val="black"/>
                </a:solidFill>
              </a:rPr>
              <a:t>2018. CCRPI </a:t>
            </a:r>
            <a:r>
              <a:rPr lang="en-US" sz="1600" dirty="0">
                <a:solidFill>
                  <a:prstClr val="black"/>
                </a:solidFill>
              </a:rPr>
              <a:t>Improvement Targets- Intro for </a:t>
            </a:r>
            <a:r>
              <a:rPr lang="en-US" sz="1600" dirty="0" smtClean="0">
                <a:solidFill>
                  <a:prstClr val="black"/>
                </a:solidFill>
              </a:rPr>
              <a:t>Principals</a:t>
            </a:r>
          </a:p>
          <a:p>
            <a:pPr marL="457200" lvl="1" indent="-228600">
              <a:lnSpc>
                <a:spcPct val="100000"/>
              </a:lnSpc>
              <a:spcBef>
                <a:spcPts val="0"/>
              </a:spcBef>
              <a:spcAft>
                <a:spcPts val="0"/>
              </a:spcAft>
              <a:buClrTx/>
              <a:buFont typeface="Wingdings" panose="05000000000000000000" pitchFamily="2" charset="2"/>
              <a:buChar char="Ø"/>
            </a:pPr>
            <a:r>
              <a:rPr lang="en-US" sz="1600" dirty="0" smtClean="0">
                <a:solidFill>
                  <a:prstClr val="black"/>
                </a:solidFill>
              </a:rPr>
              <a:t>Source </a:t>
            </a:r>
            <a:r>
              <a:rPr lang="en-US" sz="1600" dirty="0">
                <a:solidFill>
                  <a:prstClr val="black"/>
                </a:solidFill>
              </a:rPr>
              <a:t>6</a:t>
            </a:r>
          </a:p>
          <a:p>
            <a:pPr marL="457200" lvl="1" indent="0">
              <a:lnSpc>
                <a:spcPct val="100000"/>
              </a:lnSpc>
              <a:spcBef>
                <a:spcPts val="0"/>
              </a:spcBef>
              <a:spcAft>
                <a:spcPts val="0"/>
              </a:spcAft>
              <a:buClrTx/>
              <a:buNone/>
            </a:pPr>
            <a:r>
              <a:rPr lang="en-US" sz="1600" dirty="0">
                <a:solidFill>
                  <a:prstClr val="black"/>
                </a:solidFill>
              </a:rPr>
              <a:t>Harter, C. (Presentation at FDRESA, February 21, 2018). </a:t>
            </a:r>
            <a:r>
              <a:rPr lang="en-US" sz="1600" i="1" dirty="0">
                <a:solidFill>
                  <a:prstClr val="black"/>
                </a:solidFill>
              </a:rPr>
              <a:t>What’s New with the Accountability Reports.</a:t>
            </a:r>
          </a:p>
          <a:p>
            <a:pPr marL="457200" lvl="0" indent="-228600">
              <a:lnSpc>
                <a:spcPct val="100000"/>
              </a:lnSpc>
              <a:spcBef>
                <a:spcPts val="0"/>
              </a:spcBef>
              <a:spcAft>
                <a:spcPts val="0"/>
              </a:spcAft>
              <a:buClrTx/>
              <a:buSzTx/>
              <a:buFont typeface="Wingdings" panose="05000000000000000000" pitchFamily="2" charset="2"/>
              <a:buChar char="Ø"/>
            </a:pPr>
            <a:r>
              <a:rPr lang="en-US" sz="1600" dirty="0">
                <a:solidFill>
                  <a:prstClr val="black"/>
                </a:solidFill>
              </a:rPr>
              <a:t>Source 7</a:t>
            </a:r>
          </a:p>
          <a:p>
            <a:pPr marL="457200" lvl="1" indent="0">
              <a:lnSpc>
                <a:spcPct val="100000"/>
              </a:lnSpc>
              <a:spcBef>
                <a:spcPts val="0"/>
              </a:spcBef>
              <a:spcAft>
                <a:spcPts val="0"/>
              </a:spcAft>
              <a:buClrTx/>
              <a:buNone/>
            </a:pPr>
            <a:r>
              <a:rPr lang="en-US" sz="1600" dirty="0">
                <a:solidFill>
                  <a:prstClr val="black"/>
                </a:solidFill>
              </a:rPr>
              <a:t>GaDOE. (June 2017). </a:t>
            </a:r>
            <a:r>
              <a:rPr lang="en-US" sz="1600" i="1" dirty="0">
                <a:solidFill>
                  <a:prstClr val="black"/>
                </a:solidFill>
              </a:rPr>
              <a:t>A Guide to the Georgia Student Growth Model</a:t>
            </a:r>
            <a:r>
              <a:rPr lang="en-US" sz="1600" dirty="0">
                <a:solidFill>
                  <a:prstClr val="black"/>
                </a:solidFill>
              </a:rPr>
              <a:t>. Accessed February 26, 2018. </a:t>
            </a:r>
            <a:r>
              <a:rPr lang="en-US" sz="1600" dirty="0">
                <a:solidFill>
                  <a:prstClr val="black"/>
                </a:solidFill>
                <a:hlinkClick r:id="rId7"/>
              </a:rPr>
              <a:t>SGP Guide</a:t>
            </a:r>
            <a:endParaRPr lang="en-US" sz="1600" dirty="0">
              <a:solidFill>
                <a:prstClr val="black"/>
              </a:solidFill>
            </a:endParaRPr>
          </a:p>
          <a:p>
            <a:pPr marL="457200" lvl="0" indent="-228600">
              <a:lnSpc>
                <a:spcPct val="100000"/>
              </a:lnSpc>
              <a:spcBef>
                <a:spcPts val="0"/>
              </a:spcBef>
              <a:spcAft>
                <a:spcPts val="0"/>
              </a:spcAft>
              <a:buClrTx/>
              <a:buSzTx/>
              <a:buFont typeface="Wingdings" panose="05000000000000000000" pitchFamily="2" charset="2"/>
              <a:buChar char="Ø"/>
            </a:pPr>
            <a:r>
              <a:rPr lang="en-US" sz="1600" dirty="0">
                <a:solidFill>
                  <a:prstClr val="black"/>
                </a:solidFill>
              </a:rPr>
              <a:t>Source 8</a:t>
            </a:r>
          </a:p>
          <a:p>
            <a:pPr marL="457200" lvl="1" indent="0">
              <a:lnSpc>
                <a:spcPct val="100000"/>
              </a:lnSpc>
              <a:spcBef>
                <a:spcPts val="0"/>
              </a:spcBef>
              <a:spcAft>
                <a:spcPts val="0"/>
              </a:spcAft>
              <a:buClrTx/>
              <a:buNone/>
            </a:pPr>
            <a:r>
              <a:rPr lang="en-US" sz="1600" dirty="0">
                <a:solidFill>
                  <a:prstClr val="black"/>
                </a:solidFill>
              </a:rPr>
              <a:t>Smith, B. (Presentation at GaDOE SDE ILC, January 2018). </a:t>
            </a:r>
            <a:r>
              <a:rPr lang="en-US" sz="1600" i="1" dirty="0">
                <a:solidFill>
                  <a:prstClr val="black"/>
                </a:solidFill>
              </a:rPr>
              <a:t>Meeting the CCRPI Challenge.</a:t>
            </a:r>
            <a:r>
              <a:rPr lang="en-US" sz="1600" dirty="0">
                <a:solidFill>
                  <a:prstClr val="black"/>
                </a:solidFill>
              </a:rPr>
              <a:t> </a:t>
            </a:r>
            <a:r>
              <a:rPr lang="en-US" sz="1600" dirty="0">
                <a:solidFill>
                  <a:prstClr val="black"/>
                </a:solidFill>
                <a:hlinkClick r:id="rId8"/>
              </a:rPr>
              <a:t>Meeting the CCRPI Challenge</a:t>
            </a:r>
          </a:p>
          <a:p>
            <a:pPr marL="228600" lvl="0" indent="0">
              <a:lnSpc>
                <a:spcPct val="100000"/>
              </a:lnSpc>
              <a:spcBef>
                <a:spcPts val="0"/>
              </a:spcBef>
              <a:spcAft>
                <a:spcPts val="0"/>
              </a:spcAft>
              <a:buClrTx/>
              <a:buSzTx/>
              <a:buFont typeface="Wingdings" panose="05000000000000000000" pitchFamily="2" charset="2"/>
              <a:buChar char="Ø"/>
            </a:pPr>
            <a:r>
              <a:rPr lang="en-US" sz="1600" dirty="0">
                <a:solidFill>
                  <a:prstClr val="black"/>
                </a:solidFill>
              </a:rPr>
              <a:t>Source 9</a:t>
            </a:r>
          </a:p>
          <a:p>
            <a:pPr marL="571500" lvl="1" indent="0">
              <a:lnSpc>
                <a:spcPct val="100000"/>
              </a:lnSpc>
              <a:spcBef>
                <a:spcPts val="0"/>
              </a:spcBef>
              <a:spcAft>
                <a:spcPts val="0"/>
              </a:spcAft>
              <a:buClrTx/>
              <a:buNone/>
            </a:pPr>
            <a:r>
              <a:rPr lang="en-US" sz="1600" dirty="0" err="1">
                <a:solidFill>
                  <a:prstClr val="black"/>
                </a:solidFill>
              </a:rPr>
              <a:t>GaDOE</a:t>
            </a:r>
            <a:r>
              <a:rPr lang="en-US" sz="1600" dirty="0">
                <a:solidFill>
                  <a:prstClr val="black"/>
                </a:solidFill>
              </a:rPr>
              <a:t>. (March 2017). </a:t>
            </a:r>
            <a:r>
              <a:rPr lang="en-US" sz="1600" i="1" dirty="0">
                <a:solidFill>
                  <a:prstClr val="black"/>
                </a:solidFill>
              </a:rPr>
              <a:t>Educating Georgia’s Future; Georgia’s State Plan for the Every Student Succeeds Act (ESSA. </a:t>
            </a:r>
            <a:r>
              <a:rPr lang="en-US" sz="1600" dirty="0">
                <a:solidFill>
                  <a:prstClr val="black"/>
                </a:solidFill>
              </a:rPr>
              <a:t>Accessed February 26, 2018. </a:t>
            </a:r>
            <a:r>
              <a:rPr lang="en-US" sz="1600" dirty="0">
                <a:solidFill>
                  <a:prstClr val="black"/>
                </a:solidFill>
                <a:hlinkClick r:id="rId9"/>
              </a:rPr>
              <a:t>GA's ESSA </a:t>
            </a:r>
            <a:r>
              <a:rPr lang="en-US" sz="1600" dirty="0" smtClean="0">
                <a:solidFill>
                  <a:prstClr val="black"/>
                </a:solidFill>
                <a:hlinkClick r:id="rId9"/>
              </a:rPr>
              <a:t>Plan</a:t>
            </a:r>
            <a:endParaRPr lang="en-US" sz="1600" dirty="0">
              <a:solidFill>
                <a:prstClr val="black"/>
              </a:solidFill>
            </a:endParaRPr>
          </a:p>
        </p:txBody>
      </p:sp>
      <p:sp>
        <p:nvSpPr>
          <p:cNvPr id="2" name="Title 1"/>
          <p:cNvSpPr>
            <a:spLocks noGrp="1"/>
          </p:cNvSpPr>
          <p:nvPr>
            <p:ph type="title" idx="4294967295"/>
          </p:nvPr>
        </p:nvSpPr>
        <p:spPr>
          <a:xfrm>
            <a:off x="0" y="0"/>
            <a:ext cx="10058400" cy="836612"/>
          </a:xfrm>
        </p:spPr>
        <p:txBody>
          <a:bodyPr/>
          <a:lstStyle/>
          <a:p>
            <a:r>
              <a:rPr lang="en-US" dirty="0" smtClean="0"/>
              <a:t>Bibliography</a:t>
            </a:r>
            <a:endParaRPr lang="en-US" dirty="0"/>
          </a:p>
        </p:txBody>
      </p:sp>
      <p:cxnSp>
        <p:nvCxnSpPr>
          <p:cNvPr id="5" name="Straight Connector 4"/>
          <p:cNvCxnSpPr/>
          <p:nvPr/>
        </p:nvCxnSpPr>
        <p:spPr>
          <a:xfrm>
            <a:off x="180247" y="672672"/>
            <a:ext cx="117550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67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866195E-5BDE-4235-8BE1-812C2C2C641C}" type="slidenum">
              <a:rPr lang="en-US" smtClean="0"/>
              <a:pPr/>
              <a:t>24</a:t>
            </a:fld>
            <a:endParaRPr lang="en-US" dirty="0"/>
          </a:p>
        </p:txBody>
      </p:sp>
      <p:sp>
        <p:nvSpPr>
          <p:cNvPr id="3" name="Content Placeholder 2"/>
          <p:cNvSpPr>
            <a:spLocks noGrp="1"/>
          </p:cNvSpPr>
          <p:nvPr>
            <p:ph idx="4294967295"/>
          </p:nvPr>
        </p:nvSpPr>
        <p:spPr>
          <a:xfrm>
            <a:off x="0" y="670249"/>
            <a:ext cx="12192000" cy="5959151"/>
          </a:xfrm>
        </p:spPr>
        <p:txBody>
          <a:bodyPr>
            <a:normAutofit lnSpcReduction="10000"/>
          </a:bodyPr>
          <a:lstStyle/>
          <a:p>
            <a:pPr marL="228600" lvl="0" indent="0">
              <a:lnSpc>
                <a:spcPct val="110000"/>
              </a:lnSpc>
              <a:spcBef>
                <a:spcPts val="0"/>
              </a:spcBef>
              <a:spcAft>
                <a:spcPts val="0"/>
              </a:spcAft>
              <a:buClrTx/>
              <a:buSzTx/>
              <a:buFont typeface="Wingdings" charset="2"/>
              <a:buChar char="Ø"/>
            </a:pPr>
            <a:r>
              <a:rPr lang="en-US" sz="1700" dirty="0" smtClean="0">
                <a:solidFill>
                  <a:prstClr val="black"/>
                </a:solidFill>
              </a:rPr>
              <a:t>Source </a:t>
            </a:r>
            <a:r>
              <a:rPr lang="en-US" sz="1700" dirty="0">
                <a:solidFill>
                  <a:prstClr val="black"/>
                </a:solidFill>
              </a:rPr>
              <a:t>10</a:t>
            </a:r>
          </a:p>
          <a:p>
            <a:pPr marL="571500" lvl="1" indent="0">
              <a:lnSpc>
                <a:spcPct val="110000"/>
              </a:lnSpc>
              <a:spcBef>
                <a:spcPts val="0"/>
              </a:spcBef>
              <a:spcAft>
                <a:spcPts val="0"/>
              </a:spcAft>
              <a:buClrTx/>
              <a:buNone/>
            </a:pPr>
            <a:r>
              <a:rPr lang="en-US" sz="1700" dirty="0">
                <a:solidFill>
                  <a:prstClr val="black"/>
                </a:solidFill>
              </a:rPr>
              <a:t>Johnson, S. (Presentation to Georgia RESA Directors, March 15, 2018). </a:t>
            </a:r>
            <a:r>
              <a:rPr lang="en-US" sz="1700" i="1" dirty="0">
                <a:solidFill>
                  <a:prstClr val="black"/>
                </a:solidFill>
              </a:rPr>
              <a:t>On the Move</a:t>
            </a:r>
            <a:r>
              <a:rPr lang="en-US" sz="1700" dirty="0">
                <a:solidFill>
                  <a:prstClr val="black"/>
                </a:solidFill>
              </a:rPr>
              <a:t>.</a:t>
            </a:r>
          </a:p>
          <a:p>
            <a:pPr marL="228600" lvl="0" indent="0">
              <a:lnSpc>
                <a:spcPct val="110000"/>
              </a:lnSpc>
              <a:spcBef>
                <a:spcPts val="0"/>
              </a:spcBef>
              <a:spcAft>
                <a:spcPts val="0"/>
              </a:spcAft>
              <a:buClrTx/>
              <a:buSzTx/>
              <a:buFont typeface="Wingdings" panose="05000000000000000000" pitchFamily="2" charset="2"/>
              <a:buChar char="Ø"/>
            </a:pPr>
            <a:r>
              <a:rPr lang="en-US" sz="1700" dirty="0">
                <a:solidFill>
                  <a:prstClr val="black"/>
                </a:solidFill>
              </a:rPr>
              <a:t>Source 11</a:t>
            </a:r>
          </a:p>
          <a:p>
            <a:pPr marL="571500" lvl="0" indent="0">
              <a:lnSpc>
                <a:spcPct val="110000"/>
              </a:lnSpc>
              <a:spcBef>
                <a:spcPts val="0"/>
              </a:spcBef>
              <a:spcAft>
                <a:spcPts val="0"/>
              </a:spcAft>
              <a:buClrTx/>
              <a:buSzTx/>
              <a:buNone/>
            </a:pPr>
            <a:r>
              <a:rPr lang="en-US" sz="1700" dirty="0">
                <a:solidFill>
                  <a:prstClr val="black"/>
                </a:solidFill>
              </a:rPr>
              <a:t>Swiggum, B. (Presentation at GADOE ILC, February 2018). </a:t>
            </a:r>
            <a:r>
              <a:rPr lang="en-US" sz="1700" i="1" dirty="0">
                <a:solidFill>
                  <a:prstClr val="black"/>
                </a:solidFill>
              </a:rPr>
              <a:t>Utilizing SLDS to Improve Student Achievement. </a:t>
            </a:r>
            <a:r>
              <a:rPr lang="en-US" sz="1700" dirty="0">
                <a:solidFill>
                  <a:prstClr val="black"/>
                </a:solidFill>
              </a:rPr>
              <a:t>Accessed April 16, 2018. </a:t>
            </a:r>
            <a:r>
              <a:rPr lang="en-US" sz="1700" u="sng" dirty="0">
                <a:solidFill>
                  <a:prstClr val="black"/>
                </a:solidFill>
                <a:hlinkClick r:id="rId3"/>
              </a:rPr>
              <a:t>Utilizing SLDS to Improve Student Achievement</a:t>
            </a:r>
            <a:endParaRPr lang="en-US" sz="1700" dirty="0">
              <a:solidFill>
                <a:prstClr val="black"/>
              </a:solidFill>
            </a:endParaRPr>
          </a:p>
          <a:p>
            <a:pPr marL="228600" lvl="1" indent="0">
              <a:lnSpc>
                <a:spcPct val="110000"/>
              </a:lnSpc>
              <a:spcBef>
                <a:spcPts val="0"/>
              </a:spcBef>
              <a:spcAft>
                <a:spcPts val="0"/>
              </a:spcAft>
              <a:buClrTx/>
              <a:buFont typeface="Wingdings" panose="05000000000000000000" pitchFamily="2" charset="2"/>
              <a:buChar char="Ø"/>
            </a:pPr>
            <a:r>
              <a:rPr lang="en-US" sz="1700" dirty="0" smtClean="0">
                <a:solidFill>
                  <a:schemeClr val="tx1"/>
                </a:solidFill>
              </a:rPr>
              <a:t>Source 12</a:t>
            </a:r>
          </a:p>
          <a:p>
            <a:pPr marL="571500" lvl="1" indent="0">
              <a:lnSpc>
                <a:spcPct val="110000"/>
              </a:lnSpc>
              <a:spcBef>
                <a:spcPts val="0"/>
              </a:spcBef>
              <a:spcAft>
                <a:spcPts val="0"/>
              </a:spcAft>
              <a:buClrTx/>
              <a:buNone/>
            </a:pPr>
            <a:r>
              <a:rPr lang="en-US" sz="1700" dirty="0" smtClean="0">
                <a:solidFill>
                  <a:schemeClr val="tx1"/>
                </a:solidFill>
              </a:rPr>
              <a:t>GADOE. (</a:t>
            </a:r>
            <a:r>
              <a:rPr lang="en-US" sz="1700" dirty="0">
                <a:solidFill>
                  <a:schemeClr val="tx1"/>
                </a:solidFill>
              </a:rPr>
              <a:t>July 1, </a:t>
            </a:r>
            <a:r>
              <a:rPr lang="en-US" sz="1700" dirty="0" smtClean="0">
                <a:solidFill>
                  <a:schemeClr val="tx1"/>
                </a:solidFill>
              </a:rPr>
              <a:t>2017). </a:t>
            </a:r>
            <a:r>
              <a:rPr lang="en-US" sz="1700" i="1" dirty="0">
                <a:solidFill>
                  <a:schemeClr val="tx1"/>
                </a:solidFill>
              </a:rPr>
              <a:t>Five Steps or Less: Operational and Historical </a:t>
            </a:r>
            <a:r>
              <a:rPr lang="en-US" sz="1700" i="1" dirty="0" smtClean="0">
                <a:solidFill>
                  <a:schemeClr val="tx1"/>
                </a:solidFill>
              </a:rPr>
              <a:t>Dashboard. </a:t>
            </a:r>
            <a:r>
              <a:rPr lang="en-US" sz="1700" dirty="0">
                <a:solidFill>
                  <a:schemeClr val="tx1"/>
                </a:solidFill>
              </a:rPr>
              <a:t>A</a:t>
            </a:r>
            <a:r>
              <a:rPr lang="en-US" sz="1700" dirty="0" smtClean="0">
                <a:solidFill>
                  <a:schemeClr val="tx1"/>
                </a:solidFill>
              </a:rPr>
              <a:t>ccessed </a:t>
            </a:r>
            <a:r>
              <a:rPr lang="en-US" sz="1700" dirty="0">
                <a:solidFill>
                  <a:schemeClr val="tx1"/>
                </a:solidFill>
              </a:rPr>
              <a:t>May 15, </a:t>
            </a:r>
            <a:r>
              <a:rPr lang="en-US" sz="1700" dirty="0" smtClean="0">
                <a:solidFill>
                  <a:schemeClr val="tx1"/>
                </a:solidFill>
              </a:rPr>
              <a:t>2018. </a:t>
            </a:r>
            <a:r>
              <a:rPr lang="en-US" sz="1700" u="sng" dirty="0" smtClean="0">
                <a:solidFill>
                  <a:schemeClr val="tx1"/>
                </a:solidFill>
                <a:hlinkClick r:id="rId4"/>
              </a:rPr>
              <a:t>Five Steps or Less</a:t>
            </a:r>
            <a:endParaRPr lang="en-US" sz="1700" u="sng" dirty="0" smtClean="0">
              <a:solidFill>
                <a:schemeClr val="tx1"/>
              </a:solidFill>
            </a:endParaRPr>
          </a:p>
          <a:p>
            <a:pPr marL="228600" lvl="1" indent="0">
              <a:lnSpc>
                <a:spcPct val="110000"/>
              </a:lnSpc>
              <a:spcBef>
                <a:spcPts val="0"/>
              </a:spcBef>
              <a:spcAft>
                <a:spcPts val="0"/>
              </a:spcAft>
              <a:buClrTx/>
              <a:buFont typeface="Wingdings" panose="05000000000000000000" pitchFamily="2" charset="2"/>
              <a:buChar char="Ø"/>
            </a:pPr>
            <a:r>
              <a:rPr lang="en-US" sz="1700" dirty="0" smtClean="0">
                <a:solidFill>
                  <a:schemeClr val="tx1"/>
                </a:solidFill>
              </a:rPr>
              <a:t>Source 13</a:t>
            </a:r>
          </a:p>
          <a:p>
            <a:pPr marL="571500" lvl="1" indent="0">
              <a:lnSpc>
                <a:spcPct val="110000"/>
              </a:lnSpc>
              <a:spcBef>
                <a:spcPts val="0"/>
              </a:spcBef>
              <a:spcAft>
                <a:spcPts val="0"/>
              </a:spcAft>
              <a:buClrTx/>
              <a:buNone/>
            </a:pPr>
            <a:r>
              <a:rPr lang="en-US" sz="1700" dirty="0" smtClean="0">
                <a:solidFill>
                  <a:schemeClr val="tx1"/>
                </a:solidFill>
              </a:rPr>
              <a:t>GADOE. (June 28, 2017). </a:t>
            </a:r>
            <a:r>
              <a:rPr lang="en-US" sz="1700" i="1" dirty="0" smtClean="0">
                <a:solidFill>
                  <a:schemeClr val="tx1"/>
                </a:solidFill>
              </a:rPr>
              <a:t>Georgia’s Systems of Continuous Improvement: Systems, and Structures Descriptions. </a:t>
            </a:r>
            <a:r>
              <a:rPr lang="en-US" sz="1700" dirty="0">
                <a:solidFill>
                  <a:schemeClr val="tx1"/>
                </a:solidFill>
              </a:rPr>
              <a:t>Accessed May </a:t>
            </a:r>
            <a:r>
              <a:rPr lang="en-US" sz="1700" dirty="0" smtClean="0">
                <a:solidFill>
                  <a:schemeClr val="tx1"/>
                </a:solidFill>
              </a:rPr>
              <a:t>15, 2018. </a:t>
            </a:r>
            <a:r>
              <a:rPr lang="en-US" sz="1700" u="sng" dirty="0" smtClean="0">
                <a:hlinkClick r:id="rId5"/>
              </a:rPr>
              <a:t>GA SCI Systems and Structures Descriptions</a:t>
            </a:r>
            <a:endParaRPr lang="en-US" sz="1700" u="sng" dirty="0" smtClean="0"/>
          </a:p>
          <a:p>
            <a:pPr marL="228600" lvl="1" indent="0">
              <a:lnSpc>
                <a:spcPct val="110000"/>
              </a:lnSpc>
              <a:spcBef>
                <a:spcPts val="0"/>
              </a:spcBef>
              <a:spcAft>
                <a:spcPts val="0"/>
              </a:spcAft>
              <a:buClrTx/>
              <a:buFont typeface="Wingdings" panose="05000000000000000000" pitchFamily="2" charset="2"/>
              <a:buChar char="Ø"/>
            </a:pPr>
            <a:r>
              <a:rPr lang="en-US" sz="1700" dirty="0" smtClean="0">
                <a:solidFill>
                  <a:schemeClr val="tx1"/>
                </a:solidFill>
              </a:rPr>
              <a:t>Source 14</a:t>
            </a:r>
          </a:p>
          <a:p>
            <a:pPr marL="571500" indent="0">
              <a:lnSpc>
                <a:spcPct val="110000"/>
              </a:lnSpc>
              <a:spcBef>
                <a:spcPts val="0"/>
              </a:spcBef>
              <a:spcAft>
                <a:spcPts val="0"/>
              </a:spcAft>
              <a:buNone/>
            </a:pPr>
            <a:r>
              <a:rPr lang="en-US" sz="1700" dirty="0" smtClean="0">
                <a:solidFill>
                  <a:schemeClr val="tx1"/>
                </a:solidFill>
              </a:rPr>
              <a:t>GADOE SDE. (</a:t>
            </a:r>
            <a:r>
              <a:rPr lang="en-US" sz="1700" dirty="0">
                <a:solidFill>
                  <a:schemeClr val="tx1"/>
                </a:solidFill>
              </a:rPr>
              <a:t>May </a:t>
            </a:r>
            <a:r>
              <a:rPr lang="en-US" sz="1700" dirty="0" smtClean="0">
                <a:solidFill>
                  <a:schemeClr val="tx1"/>
                </a:solidFill>
              </a:rPr>
              <a:t>2018). </a:t>
            </a:r>
            <a:r>
              <a:rPr lang="en-US" sz="1700" i="1" dirty="0" smtClean="0">
                <a:solidFill>
                  <a:schemeClr val="tx1"/>
                </a:solidFill>
              </a:rPr>
              <a:t>System for Effective School Instruction: A Model for School Leaders to Build an Effective Instructional Program. </a:t>
            </a:r>
            <a:r>
              <a:rPr lang="en-US" sz="1700" dirty="0" smtClean="0">
                <a:solidFill>
                  <a:schemeClr val="tx1"/>
                </a:solidFill>
              </a:rPr>
              <a:t>Accessed May 18, 2018. </a:t>
            </a:r>
            <a:r>
              <a:rPr lang="en-US" sz="1700" u="sng" dirty="0" smtClean="0">
                <a:hlinkClick r:id="rId6"/>
              </a:rPr>
              <a:t>System for Effective School Instruction</a:t>
            </a:r>
            <a:endParaRPr lang="en-US" sz="1700" u="sng" dirty="0" smtClean="0"/>
          </a:p>
          <a:p>
            <a:pPr marL="228600" indent="0">
              <a:lnSpc>
                <a:spcPct val="110000"/>
              </a:lnSpc>
              <a:spcBef>
                <a:spcPts val="0"/>
              </a:spcBef>
              <a:spcAft>
                <a:spcPts val="0"/>
              </a:spcAft>
              <a:buClrTx/>
              <a:buFont typeface="Wingdings" panose="05000000000000000000" pitchFamily="2" charset="2"/>
              <a:buChar char="Ø"/>
            </a:pPr>
            <a:r>
              <a:rPr lang="en-US" sz="1700" dirty="0" smtClean="0">
                <a:solidFill>
                  <a:schemeClr val="tx1"/>
                </a:solidFill>
              </a:rPr>
              <a:t>Source 15</a:t>
            </a:r>
          </a:p>
          <a:p>
            <a:pPr marL="571500" indent="0">
              <a:lnSpc>
                <a:spcPct val="110000"/>
              </a:lnSpc>
              <a:spcBef>
                <a:spcPts val="0"/>
              </a:spcBef>
              <a:spcAft>
                <a:spcPts val="0"/>
              </a:spcAft>
              <a:buClrTx/>
              <a:buNone/>
            </a:pPr>
            <a:r>
              <a:rPr lang="en-US" sz="1700" dirty="0" smtClean="0">
                <a:solidFill>
                  <a:schemeClr val="tx1"/>
                </a:solidFill>
              </a:rPr>
              <a:t>GADOE SDE. (</a:t>
            </a:r>
            <a:r>
              <a:rPr lang="en-US" sz="1700" dirty="0">
                <a:solidFill>
                  <a:schemeClr val="tx1"/>
                </a:solidFill>
              </a:rPr>
              <a:t>July </a:t>
            </a:r>
            <a:r>
              <a:rPr lang="en-US" sz="1700" dirty="0" smtClean="0">
                <a:solidFill>
                  <a:schemeClr val="tx1"/>
                </a:solidFill>
              </a:rPr>
              <a:t>2016). </a:t>
            </a:r>
            <a:r>
              <a:rPr lang="en-US" sz="1700" i="1" dirty="0" smtClean="0">
                <a:solidFill>
                  <a:schemeClr val="tx1"/>
                </a:solidFill>
              </a:rPr>
              <a:t>System for Effective School Instruction Self-Assessment Checklist. </a:t>
            </a:r>
            <a:r>
              <a:rPr lang="en-US" sz="1700" dirty="0" smtClean="0">
                <a:solidFill>
                  <a:schemeClr val="tx1"/>
                </a:solidFill>
              </a:rPr>
              <a:t>Accessed May 15. </a:t>
            </a:r>
            <a:r>
              <a:rPr lang="en-US" sz="1700" u="sng" dirty="0" smtClean="0">
                <a:hlinkClick r:id="rId7"/>
              </a:rPr>
              <a:t>Self-Assessment Checklist</a:t>
            </a:r>
            <a:endParaRPr lang="en-US" sz="1700" u="sng" dirty="0" smtClean="0"/>
          </a:p>
          <a:p>
            <a:pPr marL="228600" indent="0">
              <a:lnSpc>
                <a:spcPct val="110000"/>
              </a:lnSpc>
              <a:spcBef>
                <a:spcPts val="0"/>
              </a:spcBef>
              <a:spcAft>
                <a:spcPts val="0"/>
              </a:spcAft>
              <a:buClrTx/>
              <a:buFont typeface="Wingdings" panose="05000000000000000000" pitchFamily="2" charset="2"/>
              <a:buChar char="Ø"/>
            </a:pPr>
            <a:r>
              <a:rPr lang="en-US" sz="1700" dirty="0" smtClean="0">
                <a:solidFill>
                  <a:schemeClr val="tx1"/>
                </a:solidFill>
              </a:rPr>
              <a:t>Source 16</a:t>
            </a:r>
            <a:endParaRPr lang="en-US" sz="1700" dirty="0">
              <a:solidFill>
                <a:schemeClr val="tx1"/>
              </a:solidFill>
            </a:endParaRPr>
          </a:p>
          <a:p>
            <a:pPr marL="571500" indent="0">
              <a:lnSpc>
                <a:spcPct val="110000"/>
              </a:lnSpc>
              <a:spcBef>
                <a:spcPts val="0"/>
              </a:spcBef>
              <a:spcAft>
                <a:spcPts val="0"/>
              </a:spcAft>
              <a:buClrTx/>
              <a:buNone/>
            </a:pPr>
            <a:r>
              <a:rPr lang="en-US" sz="1700" dirty="0" smtClean="0">
                <a:solidFill>
                  <a:schemeClr val="tx1"/>
                </a:solidFill>
              </a:rPr>
              <a:t>Rahming, N</a:t>
            </a:r>
            <a:r>
              <a:rPr lang="en-US" sz="1700" dirty="0" smtClean="0"/>
              <a:t>. (</a:t>
            </a:r>
            <a:r>
              <a:rPr lang="en-US" sz="1700" dirty="0">
                <a:solidFill>
                  <a:schemeClr val="tx1"/>
                </a:solidFill>
              </a:rPr>
              <a:t>Presentation at GADOE ILC, February </a:t>
            </a:r>
            <a:r>
              <a:rPr lang="en-US" sz="1700" dirty="0" smtClean="0">
                <a:solidFill>
                  <a:schemeClr val="tx1"/>
                </a:solidFill>
              </a:rPr>
              <a:t>2018). </a:t>
            </a:r>
            <a:r>
              <a:rPr lang="en-US" sz="1700" i="1" dirty="0">
                <a:solidFill>
                  <a:schemeClr val="tx1"/>
                </a:solidFill>
              </a:rPr>
              <a:t>Using the Georgia’s </a:t>
            </a:r>
            <a:r>
              <a:rPr lang="en-US" sz="1700" i="1" dirty="0" smtClean="0">
                <a:solidFill>
                  <a:schemeClr val="tx1"/>
                </a:solidFill>
              </a:rPr>
              <a:t>Continuous </a:t>
            </a:r>
            <a:r>
              <a:rPr lang="en-US" sz="1700" i="1" dirty="0">
                <a:solidFill>
                  <a:schemeClr val="tx1"/>
                </a:solidFill>
              </a:rPr>
              <a:t>S</a:t>
            </a:r>
            <a:r>
              <a:rPr lang="en-US" sz="1700" i="1" dirty="0" smtClean="0">
                <a:solidFill>
                  <a:schemeClr val="tx1"/>
                </a:solidFill>
              </a:rPr>
              <a:t>ystem </a:t>
            </a:r>
            <a:r>
              <a:rPr lang="en-US" sz="1700" i="1" dirty="0">
                <a:solidFill>
                  <a:schemeClr val="tx1"/>
                </a:solidFill>
              </a:rPr>
              <a:t>of </a:t>
            </a:r>
            <a:r>
              <a:rPr lang="en-US" sz="1700" i="1" dirty="0" smtClean="0">
                <a:solidFill>
                  <a:schemeClr val="tx1"/>
                </a:solidFill>
              </a:rPr>
              <a:t>Improvement </a:t>
            </a:r>
            <a:r>
              <a:rPr lang="en-US" sz="1700" i="1" dirty="0">
                <a:solidFill>
                  <a:schemeClr val="tx1"/>
                </a:solidFill>
              </a:rPr>
              <a:t>for </a:t>
            </a:r>
            <a:r>
              <a:rPr lang="en-US" sz="1700" i="1" dirty="0" smtClean="0">
                <a:solidFill>
                  <a:schemeClr val="tx1"/>
                </a:solidFill>
              </a:rPr>
              <a:t>School-based Planning.</a:t>
            </a:r>
          </a:p>
          <a:p>
            <a:pPr marL="401638" indent="-225425">
              <a:lnSpc>
                <a:spcPct val="110000"/>
              </a:lnSpc>
              <a:spcBef>
                <a:spcPts val="0"/>
              </a:spcBef>
              <a:spcAft>
                <a:spcPts val="0"/>
              </a:spcAft>
              <a:buClrTx/>
              <a:buFont typeface="Wingdings" panose="05000000000000000000" pitchFamily="2" charset="2"/>
              <a:buChar char="Ø"/>
            </a:pPr>
            <a:r>
              <a:rPr lang="en-US" sz="1700" dirty="0" smtClean="0">
                <a:solidFill>
                  <a:schemeClr val="tx1"/>
                </a:solidFill>
              </a:rPr>
              <a:t>Source 17</a:t>
            </a:r>
          </a:p>
          <a:p>
            <a:pPr marL="577850" indent="0">
              <a:lnSpc>
                <a:spcPct val="110000"/>
              </a:lnSpc>
              <a:spcBef>
                <a:spcPts val="0"/>
              </a:spcBef>
              <a:spcAft>
                <a:spcPts val="0"/>
              </a:spcAft>
              <a:buClrTx/>
              <a:buNone/>
            </a:pPr>
            <a:r>
              <a:rPr lang="en-US" sz="1700" dirty="0" smtClean="0">
                <a:solidFill>
                  <a:schemeClr val="tx1"/>
                </a:solidFill>
              </a:rPr>
              <a:t>GADOE SDE. (May 2018). </a:t>
            </a:r>
            <a:r>
              <a:rPr lang="en-US" sz="1700" dirty="0" smtClean="0">
                <a:solidFill>
                  <a:schemeClr val="tx1"/>
                </a:solidFill>
                <a:hlinkClick r:id="rId8"/>
              </a:rPr>
              <a:t>Elementary Calculation Guide</a:t>
            </a:r>
            <a:r>
              <a:rPr lang="en-US" sz="1700" dirty="0" smtClean="0">
                <a:solidFill>
                  <a:schemeClr val="tx1"/>
                </a:solidFill>
              </a:rPr>
              <a:t>; </a:t>
            </a:r>
            <a:r>
              <a:rPr lang="en-US" sz="1700" dirty="0" smtClean="0">
                <a:solidFill>
                  <a:schemeClr val="tx1"/>
                </a:solidFill>
                <a:hlinkClick r:id="rId9"/>
              </a:rPr>
              <a:t>Middle School Calculation Guide</a:t>
            </a:r>
            <a:r>
              <a:rPr lang="en-US" sz="1700" dirty="0" smtClean="0">
                <a:solidFill>
                  <a:schemeClr val="tx1"/>
                </a:solidFill>
              </a:rPr>
              <a:t> ; </a:t>
            </a:r>
            <a:r>
              <a:rPr lang="en-US" sz="1700" dirty="0" smtClean="0">
                <a:solidFill>
                  <a:schemeClr val="tx1"/>
                </a:solidFill>
                <a:hlinkClick r:id="rId10"/>
              </a:rPr>
              <a:t>High School Calculation Guide</a:t>
            </a:r>
            <a:endParaRPr lang="en-US" sz="1700" dirty="0">
              <a:solidFill>
                <a:schemeClr val="tx1"/>
              </a:solidFill>
            </a:endParaRPr>
          </a:p>
          <a:p>
            <a:pPr marL="401638" indent="0">
              <a:lnSpc>
                <a:spcPct val="120000"/>
              </a:lnSpc>
              <a:spcBef>
                <a:spcPts val="0"/>
              </a:spcBef>
              <a:spcAft>
                <a:spcPts val="0"/>
              </a:spcAft>
              <a:buClrTx/>
              <a:buFont typeface="Wingdings" panose="05000000000000000000" pitchFamily="2" charset="2"/>
              <a:buChar char="Ø"/>
            </a:pPr>
            <a:endParaRPr lang="en-US" sz="1700" i="1" dirty="0">
              <a:solidFill>
                <a:schemeClr val="tx1"/>
              </a:solidFill>
            </a:endParaRPr>
          </a:p>
          <a:p>
            <a:pPr marL="457200" indent="0">
              <a:lnSpc>
                <a:spcPct val="100000"/>
              </a:lnSpc>
              <a:spcBef>
                <a:spcPts val="0"/>
              </a:spcBef>
              <a:spcAft>
                <a:spcPts val="0"/>
              </a:spcAft>
              <a:buClrTx/>
              <a:buNone/>
            </a:pPr>
            <a:endParaRPr lang="en-US" sz="1600" dirty="0" smtClean="0"/>
          </a:p>
          <a:p>
            <a:pPr marL="457200" indent="0">
              <a:lnSpc>
                <a:spcPct val="100000"/>
              </a:lnSpc>
              <a:spcBef>
                <a:spcPts val="0"/>
              </a:spcBef>
              <a:spcAft>
                <a:spcPts val="0"/>
              </a:spcAft>
              <a:buClrTx/>
              <a:buNone/>
            </a:pPr>
            <a:endParaRPr lang="en-US" sz="1600" dirty="0"/>
          </a:p>
          <a:p>
            <a:pPr marL="457200" indent="0">
              <a:lnSpc>
                <a:spcPct val="100000"/>
              </a:lnSpc>
              <a:spcBef>
                <a:spcPts val="0"/>
              </a:spcBef>
              <a:spcAft>
                <a:spcPts val="0"/>
              </a:spcAft>
              <a:buNone/>
            </a:pPr>
            <a:endParaRPr lang="en-US" sz="1600" dirty="0" smtClean="0">
              <a:solidFill>
                <a:schemeClr val="tx1"/>
              </a:solidFill>
            </a:endParaRPr>
          </a:p>
          <a:p>
            <a:pPr marL="457200" lvl="1" indent="0">
              <a:lnSpc>
                <a:spcPct val="100000"/>
              </a:lnSpc>
              <a:spcBef>
                <a:spcPts val="0"/>
              </a:spcBef>
              <a:spcAft>
                <a:spcPts val="0"/>
              </a:spcAft>
              <a:buClrTx/>
              <a:buNone/>
            </a:pPr>
            <a:endParaRPr lang="en-US" sz="1600" dirty="0">
              <a:solidFill>
                <a:schemeClr val="tx1"/>
              </a:solidFill>
            </a:endParaRPr>
          </a:p>
          <a:p>
            <a:pPr marL="514350" lvl="1" indent="0">
              <a:spcBef>
                <a:spcPts val="500"/>
              </a:spcBef>
              <a:spcAft>
                <a:spcPts val="0"/>
              </a:spcAft>
              <a:buClrTx/>
              <a:buNone/>
            </a:pPr>
            <a:endParaRPr lang="en-US" sz="1600" dirty="0">
              <a:solidFill>
                <a:schemeClr val="tx1"/>
              </a:solidFill>
            </a:endParaRPr>
          </a:p>
          <a:p>
            <a:pPr marL="514350" lvl="1" indent="0">
              <a:spcBef>
                <a:spcPts val="500"/>
              </a:spcBef>
              <a:spcAft>
                <a:spcPts val="0"/>
              </a:spcAft>
              <a:buClrTx/>
              <a:buNone/>
            </a:pPr>
            <a:endParaRPr lang="en-US" sz="1600" i="1" dirty="0" smtClean="0">
              <a:solidFill>
                <a:schemeClr val="tx1"/>
              </a:solidFill>
            </a:endParaRPr>
          </a:p>
          <a:p>
            <a:pPr marL="457200" lvl="1" indent="0">
              <a:spcBef>
                <a:spcPts val="500"/>
              </a:spcBef>
              <a:spcAft>
                <a:spcPts val="0"/>
              </a:spcAft>
              <a:buClrTx/>
              <a:buNone/>
            </a:pPr>
            <a:endParaRPr lang="en-US" sz="1600" dirty="0">
              <a:solidFill>
                <a:schemeClr val="tx1"/>
              </a:solidFill>
            </a:endParaRPr>
          </a:p>
          <a:p>
            <a:pPr marL="457200" lvl="1" indent="0">
              <a:spcBef>
                <a:spcPts val="500"/>
              </a:spcBef>
              <a:spcAft>
                <a:spcPts val="0"/>
              </a:spcAft>
              <a:buClrTx/>
              <a:buNone/>
            </a:pPr>
            <a:endParaRPr lang="en-US" sz="1600" i="1" dirty="0">
              <a:solidFill>
                <a:schemeClr val="tx1"/>
              </a:solidFill>
            </a:endParaRPr>
          </a:p>
          <a:p>
            <a:pPr marL="457200" lvl="1" indent="0">
              <a:spcBef>
                <a:spcPts val="500"/>
              </a:spcBef>
              <a:spcAft>
                <a:spcPts val="0"/>
              </a:spcAft>
              <a:buClrTx/>
              <a:buNone/>
            </a:pPr>
            <a:endParaRPr lang="en-US" sz="1600" dirty="0">
              <a:solidFill>
                <a:schemeClr val="tx1"/>
              </a:solidFill>
            </a:endParaRPr>
          </a:p>
          <a:p>
            <a:pPr lvl="1">
              <a:buClrTx/>
              <a:buFont typeface="Wingdings" panose="05000000000000000000" pitchFamily="2" charset="2"/>
              <a:buChar char="Ø"/>
            </a:pPr>
            <a:endParaRPr lang="en-US" sz="1600" dirty="0">
              <a:solidFill>
                <a:schemeClr val="tx1"/>
              </a:solidFill>
            </a:endParaRPr>
          </a:p>
        </p:txBody>
      </p:sp>
      <p:sp>
        <p:nvSpPr>
          <p:cNvPr id="2" name="Title 1"/>
          <p:cNvSpPr>
            <a:spLocks noGrp="1"/>
          </p:cNvSpPr>
          <p:nvPr>
            <p:ph type="title" idx="4294967295"/>
          </p:nvPr>
        </p:nvSpPr>
        <p:spPr>
          <a:xfrm>
            <a:off x="0" y="0"/>
            <a:ext cx="10058400" cy="838200"/>
          </a:xfrm>
        </p:spPr>
        <p:txBody>
          <a:bodyPr/>
          <a:lstStyle/>
          <a:p>
            <a:r>
              <a:rPr lang="en-US" dirty="0" smtClean="0"/>
              <a:t>Bibliography</a:t>
            </a:r>
            <a:endParaRPr lang="en-US" dirty="0"/>
          </a:p>
        </p:txBody>
      </p:sp>
      <p:cxnSp>
        <p:nvCxnSpPr>
          <p:cNvPr id="6" name="Straight Connector 5"/>
          <p:cNvCxnSpPr/>
          <p:nvPr/>
        </p:nvCxnSpPr>
        <p:spPr>
          <a:xfrm>
            <a:off x="238286" y="670249"/>
            <a:ext cx="1175507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6115826" y="1015645"/>
            <a:ext cx="6076174" cy="508035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93192" indent="-228600">
              <a:spcBef>
                <a:spcPts val="500"/>
              </a:spcBef>
              <a:spcAft>
                <a:spcPts val="0"/>
              </a:spcAft>
              <a:buClrTx/>
              <a:buFont typeface="Arial" panose="020B0604020202020204" pitchFamily="34" charset="0"/>
              <a:buChar char="•"/>
            </a:pPr>
            <a:endParaRPr lang="en-US" sz="1600" dirty="0">
              <a:solidFill>
                <a:schemeClr val="tx1"/>
              </a:solidFill>
            </a:endParaRPr>
          </a:p>
          <a:p>
            <a:pPr marL="393192" indent="-228600">
              <a:spcBef>
                <a:spcPts val="500"/>
              </a:spcBef>
              <a:spcAft>
                <a:spcPts val="0"/>
              </a:spcAft>
              <a:buClrTx/>
              <a:buFont typeface="Arial" panose="020B0604020202020204" pitchFamily="34" charset="0"/>
              <a:buChar char="•"/>
            </a:pPr>
            <a:endParaRPr lang="en-US" dirty="0" smtClean="0">
              <a:solidFill>
                <a:schemeClr val="tx1"/>
              </a:solidFill>
            </a:endParaRPr>
          </a:p>
          <a:p>
            <a:pPr lvl="1">
              <a:buFont typeface="Arial"/>
              <a:buChar char="•"/>
            </a:pPr>
            <a:endParaRPr lang="en-US" sz="1600" dirty="0"/>
          </a:p>
        </p:txBody>
      </p:sp>
    </p:spTree>
    <p:extLst>
      <p:ext uri="{BB962C8B-B14F-4D97-AF65-F5344CB8AC3E}">
        <p14:creationId xmlns:p14="http://schemas.microsoft.com/office/powerpoint/2010/main" val="81585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811872" y="1397083"/>
            <a:ext cx="10568255" cy="1807285"/>
          </a:xfrm>
          <a:noFill/>
        </p:spPr>
        <p:txBody>
          <a:bodyPr>
            <a:noAutofit/>
          </a:bodyPr>
          <a:lstStyle/>
          <a:p>
            <a:pPr algn="ctr"/>
            <a:r>
              <a:rPr lang="en-US" sz="6000" b="1" dirty="0" smtClean="0">
                <a:solidFill>
                  <a:schemeClr val="accent1">
                    <a:lumMod val="75000"/>
                  </a:schemeClr>
                </a:solidFill>
                <a:latin typeface="+mn-lt"/>
                <a:cs typeface="Arial" panose="020B0604020202020204" pitchFamily="34" charset="0"/>
              </a:rPr>
              <a:t>Explore the 2019 CCRPI for </a:t>
            </a:r>
            <a:br>
              <a:rPr lang="en-US" sz="6000" b="1" dirty="0" smtClean="0">
                <a:solidFill>
                  <a:schemeClr val="accent1">
                    <a:lumMod val="75000"/>
                  </a:schemeClr>
                </a:solidFill>
                <a:latin typeface="+mn-lt"/>
                <a:cs typeface="Arial" panose="020B0604020202020204" pitchFamily="34" charset="0"/>
              </a:rPr>
            </a:br>
            <a:r>
              <a:rPr lang="en-US" sz="6000" b="1" dirty="0" smtClean="0">
                <a:solidFill>
                  <a:schemeClr val="accent1">
                    <a:lumMod val="75000"/>
                  </a:schemeClr>
                </a:solidFill>
                <a:latin typeface="+mn-lt"/>
                <a:cs typeface="Arial" panose="020B0604020202020204" pitchFamily="34" charset="0"/>
              </a:rPr>
              <a:t>Elementary and Middle School</a:t>
            </a:r>
            <a:endParaRPr lang="en-US" sz="3600" dirty="0">
              <a:solidFill>
                <a:schemeClr val="accent1">
                  <a:lumMod val="75000"/>
                </a:schemeClr>
              </a:solidFill>
              <a:latin typeface="+mn-lt"/>
              <a:cs typeface="Arial" panose="020B0604020202020204" pitchFamily="34" charset="0"/>
            </a:endParaRPr>
          </a:p>
        </p:txBody>
      </p:sp>
      <p:sp>
        <p:nvSpPr>
          <p:cNvPr id="6" name="Subtitle 5"/>
          <p:cNvSpPr txBox="1">
            <a:spLocks noGrp="1"/>
          </p:cNvSpPr>
          <p:nvPr>
            <p:ph type="subTitle" idx="1"/>
          </p:nvPr>
        </p:nvSpPr>
        <p:spPr bwMode="auto">
          <a:xfrm>
            <a:off x="2006221" y="3302758"/>
            <a:ext cx="7665174" cy="82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452" tIns="34226" rIns="68452" bIns="34226" rtlCol="0">
            <a:normAutofit/>
          </a:bodyPr>
          <a:lstStyle>
            <a:lvl1pPr marL="255588" indent="-255588" defTabSz="6842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Arial" panose="020B0604020202020204" pitchFamily="34" charset="0"/>
              <a:buNone/>
            </a:pPr>
            <a:endParaRPr lang="en-US" altLang="en-US" sz="2200" b="1" dirty="0">
              <a:latin typeface="Arial" panose="020B0604020202020204" pitchFamily="34" charset="0"/>
              <a:cs typeface="Arial" panose="020B0604020202020204" pitchFamily="34" charset="0"/>
            </a:endParaRPr>
          </a:p>
          <a:p>
            <a:pPr algn="ctr" eaLnBrk="1" hangingPunct="1">
              <a:spcBef>
                <a:spcPct val="0"/>
              </a:spcBef>
              <a:buFont typeface="Arial" panose="020B0604020202020204" pitchFamily="34" charset="0"/>
              <a:buNone/>
            </a:pPr>
            <a:endParaRPr lang="en-US" altLang="en-US"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0" y="-27322"/>
            <a:ext cx="12192000" cy="1176337"/>
          </a:xfrm>
          <a:prstGeom prst="rect">
            <a:avLst/>
          </a:prstGeom>
        </p:spPr>
      </p:pic>
      <p:sp>
        <p:nvSpPr>
          <p:cNvPr id="2" name="TextBox 1"/>
          <p:cNvSpPr txBox="1"/>
          <p:nvPr/>
        </p:nvSpPr>
        <p:spPr>
          <a:xfrm>
            <a:off x="1424066" y="4586990"/>
            <a:ext cx="9818557" cy="1200329"/>
          </a:xfrm>
          <a:prstGeom prst="rect">
            <a:avLst/>
          </a:prstGeom>
          <a:noFill/>
        </p:spPr>
        <p:txBody>
          <a:bodyPr wrap="square" rtlCol="0">
            <a:spAutoFit/>
          </a:bodyPr>
          <a:lstStyle/>
          <a:p>
            <a:pPr algn="ctr"/>
            <a:r>
              <a:rPr lang="en-US" dirty="0" smtClean="0"/>
              <a:t>While FDRESA strives to make this information as timely and accurate as possible, it makes no guarantee about the accuracy, completeness, or adequacy of the content, and expressly disclaims liability for errors and omissions. No warrant of any kind, implied, expressed or statutory is given with respect to the information and related linked resources.</a:t>
            </a:r>
            <a:endParaRPr lang="en-US" dirty="0"/>
          </a:p>
        </p:txBody>
      </p:sp>
      <p:sp>
        <p:nvSpPr>
          <p:cNvPr id="3" name="TextBox 2"/>
          <p:cNvSpPr txBox="1"/>
          <p:nvPr/>
        </p:nvSpPr>
        <p:spPr>
          <a:xfrm>
            <a:off x="11380127" y="6464968"/>
            <a:ext cx="410820" cy="246221"/>
          </a:xfrm>
          <a:prstGeom prst="rect">
            <a:avLst/>
          </a:prstGeom>
          <a:noFill/>
        </p:spPr>
        <p:txBody>
          <a:bodyPr wrap="square" rtlCol="0">
            <a:spAutoFit/>
          </a:bodyPr>
          <a:lstStyle/>
          <a:p>
            <a:fld id="{E17E0EFD-227B-4A6D-A536-F3AF9688A43A}" type="slidenum">
              <a:rPr lang="en-US" sz="1000" smtClean="0">
                <a:solidFill>
                  <a:schemeClr val="bg1"/>
                </a:solidFill>
              </a:rPr>
              <a:t>25</a:t>
            </a:fld>
            <a:endParaRPr lang="en-US" sz="1000" dirty="0">
              <a:solidFill>
                <a:schemeClr val="bg1"/>
              </a:solidFill>
            </a:endParaRPr>
          </a:p>
        </p:txBody>
      </p:sp>
    </p:spTree>
    <p:custDataLst>
      <p:tags r:id="rId1"/>
    </p:custDataLst>
    <p:extLst>
      <p:ext uri="{BB962C8B-B14F-4D97-AF65-F5344CB8AC3E}">
        <p14:creationId xmlns:p14="http://schemas.microsoft.com/office/powerpoint/2010/main" val="30922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orizontal Hierarchy" title="SmartArt"/>
          <p:cNvGraphicFramePr/>
          <p:nvPr>
            <p:extLst>
              <p:ext uri="{D42A27DB-BD31-4B8C-83A1-F6EECF244321}">
                <p14:modId xmlns:p14="http://schemas.microsoft.com/office/powerpoint/2010/main" val="137639795"/>
              </p:ext>
            </p:extLst>
          </p:nvPr>
        </p:nvGraphicFramePr>
        <p:xfrm>
          <a:off x="0" y="-647037"/>
          <a:ext cx="12192000" cy="736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381001" y="228600"/>
            <a:ext cx="2333778" cy="1540500"/>
          </a:xfrm>
        </p:spPr>
        <p:txBody>
          <a:bodyPr>
            <a:normAutofit/>
          </a:bodyPr>
          <a:lstStyle/>
          <a:p>
            <a:pPr lvl="0" algn="ctr">
              <a:spcAft>
                <a:spcPts val="0"/>
              </a:spcAft>
            </a:pPr>
            <a:r>
              <a:rPr lang="en-US" sz="3200" dirty="0" smtClean="0">
                <a:latin typeface="+mn-lt"/>
              </a:rPr>
              <a:t>2019 CCRPI</a:t>
            </a:r>
            <a:br>
              <a:rPr lang="en-US" sz="3200" dirty="0" smtClean="0">
                <a:latin typeface="+mn-lt"/>
              </a:rPr>
            </a:br>
            <a:r>
              <a:rPr lang="en-US" sz="2000" dirty="0" smtClean="0">
                <a:latin typeface="+mn-lt"/>
              </a:rPr>
              <a:t>How</a:t>
            </a:r>
            <a:r>
              <a:rPr lang="en-US" sz="2000" baseline="0" dirty="0" smtClean="0">
                <a:latin typeface="+mn-lt"/>
              </a:rPr>
              <a:t> is it scored?</a:t>
            </a:r>
            <a:endParaRPr lang="en-US" sz="2000" dirty="0"/>
          </a:p>
        </p:txBody>
      </p:sp>
      <p:sp>
        <p:nvSpPr>
          <p:cNvPr id="4" name="TextBox 3">
            <a:hlinkClick r:id="" action="ppaction://noaction"/>
          </p:cNvPr>
          <p:cNvSpPr txBox="1"/>
          <p:nvPr/>
        </p:nvSpPr>
        <p:spPr>
          <a:xfrm>
            <a:off x="3560391" y="6567586"/>
            <a:ext cx="1428338" cy="307777"/>
          </a:xfrm>
          <a:prstGeom prst="rect">
            <a:avLst/>
          </a:prstGeom>
          <a:noFill/>
        </p:spPr>
        <p:txBody>
          <a:bodyPr wrap="square" rtlCol="0">
            <a:spAutoFit/>
          </a:bodyPr>
          <a:lstStyle/>
          <a:p>
            <a:r>
              <a:rPr lang="en-US" sz="1400" dirty="0" smtClean="0"/>
              <a:t>Source 1, 4</a:t>
            </a:r>
            <a:endParaRPr lang="en-US" sz="1400" dirty="0"/>
          </a:p>
        </p:txBody>
      </p:sp>
      <p:sp>
        <p:nvSpPr>
          <p:cNvPr id="13" name="Oval Callout 12"/>
          <p:cNvSpPr/>
          <p:nvPr/>
        </p:nvSpPr>
        <p:spPr>
          <a:xfrm>
            <a:off x="663504" y="1496768"/>
            <a:ext cx="1768772" cy="1036486"/>
          </a:xfrm>
          <a:prstGeom prst="wedgeEllipseCallout">
            <a:avLst>
              <a:gd name="adj1" fmla="val 37182"/>
              <a:gd name="adj2" fmla="val 104316"/>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Total </a:t>
            </a:r>
            <a:r>
              <a:rPr lang="en-US" dirty="0" smtClean="0">
                <a:solidFill>
                  <a:schemeClr val="tx1"/>
                </a:solidFill>
              </a:rPr>
              <a:t>100 pts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3</a:t>
            </a:fld>
            <a:endParaRPr lang="en-US" dirty="0"/>
          </a:p>
        </p:txBody>
      </p:sp>
      <p:pic>
        <p:nvPicPr>
          <p:cNvPr id="6" name="Picture 5"/>
          <p:cNvPicPr>
            <a:picLocks noChangeAspect="1"/>
          </p:cNvPicPr>
          <p:nvPr/>
        </p:nvPicPr>
        <p:blipFill>
          <a:blip r:embed="rId9"/>
          <a:stretch>
            <a:fillRect/>
          </a:stretch>
        </p:blipFill>
        <p:spPr>
          <a:xfrm>
            <a:off x="231175" y="4758358"/>
            <a:ext cx="2859272" cy="1261981"/>
          </a:xfrm>
          <a:prstGeom prst="rect">
            <a:avLst/>
          </a:prstGeom>
        </p:spPr>
      </p:pic>
      <p:sp>
        <p:nvSpPr>
          <p:cNvPr id="8" name="TextBox 7"/>
          <p:cNvSpPr txBox="1"/>
          <p:nvPr/>
        </p:nvSpPr>
        <p:spPr>
          <a:xfrm>
            <a:off x="5820002" y="6535935"/>
            <a:ext cx="1399947" cy="307777"/>
          </a:xfrm>
          <a:prstGeom prst="rect">
            <a:avLst/>
          </a:prstGeom>
          <a:noFill/>
        </p:spPr>
        <p:txBody>
          <a:bodyPr wrap="square" rtlCol="0">
            <a:spAutoFit/>
          </a:bodyPr>
          <a:lstStyle/>
          <a:p>
            <a:pPr algn="ctr"/>
            <a:r>
              <a:rPr lang="en-US" sz="1400" dirty="0" smtClean="0"/>
              <a:t>Intro slide 2 of 3</a:t>
            </a:r>
            <a:endParaRPr lang="en-US" sz="1400" dirty="0"/>
          </a:p>
        </p:txBody>
      </p:sp>
    </p:spTree>
    <p:custDataLst>
      <p:tags r:id="rId1"/>
    </p:custDataLst>
    <p:extLst>
      <p:ext uri="{BB962C8B-B14F-4D97-AF65-F5344CB8AC3E}">
        <p14:creationId xmlns:p14="http://schemas.microsoft.com/office/powerpoint/2010/main" val="119023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orizontal Hierarchy" title="SmartArt"/>
          <p:cNvGraphicFramePr/>
          <p:nvPr>
            <p:extLst>
              <p:ext uri="{D42A27DB-BD31-4B8C-83A1-F6EECF244321}">
                <p14:modId xmlns:p14="http://schemas.microsoft.com/office/powerpoint/2010/main" val="2991272894"/>
              </p:ext>
            </p:extLst>
          </p:nvPr>
        </p:nvGraphicFramePr>
        <p:xfrm>
          <a:off x="-156410" y="-793201"/>
          <a:ext cx="12192000" cy="6894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hlinkClick r:id="" action="ppaction://noaction"/>
          </p:cNvPr>
          <p:cNvSpPr txBox="1"/>
          <p:nvPr/>
        </p:nvSpPr>
        <p:spPr>
          <a:xfrm>
            <a:off x="3708255" y="6567586"/>
            <a:ext cx="1428338" cy="307777"/>
          </a:xfrm>
          <a:prstGeom prst="rect">
            <a:avLst/>
          </a:prstGeom>
          <a:noFill/>
        </p:spPr>
        <p:txBody>
          <a:bodyPr wrap="square" rtlCol="0">
            <a:spAutoFit/>
          </a:bodyPr>
          <a:lstStyle/>
          <a:p>
            <a:r>
              <a:rPr lang="en-US" sz="1400" dirty="0" smtClean="0"/>
              <a:t>Source 1, 4</a:t>
            </a:r>
            <a:endParaRPr lang="en-US" sz="1400" dirty="0"/>
          </a:p>
        </p:txBody>
      </p:sp>
      <p:sp>
        <p:nvSpPr>
          <p:cNvPr id="13" name="Oval Callout 12"/>
          <p:cNvSpPr/>
          <p:nvPr/>
        </p:nvSpPr>
        <p:spPr>
          <a:xfrm>
            <a:off x="6974484" y="5072571"/>
            <a:ext cx="2755790" cy="931931"/>
          </a:xfrm>
          <a:prstGeom prst="wedgeEllipseCallout">
            <a:avLst>
              <a:gd name="adj1" fmla="val -28285"/>
              <a:gd name="adj2" fmla="val -81557"/>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Total CCRPI = 83.1</a:t>
            </a:r>
            <a:endParaRPr lang="en-US" sz="2000" dirty="0">
              <a:solidFill>
                <a:schemeClr val="tx1"/>
              </a:solidFill>
            </a:endParaRPr>
          </a:p>
        </p:txBody>
      </p:sp>
      <p:grpSp>
        <p:nvGrpSpPr>
          <p:cNvPr id="21" name="Group 20"/>
          <p:cNvGrpSpPr/>
          <p:nvPr/>
        </p:nvGrpSpPr>
        <p:grpSpPr>
          <a:xfrm>
            <a:off x="827181" y="4404541"/>
            <a:ext cx="2775391" cy="1133996"/>
            <a:chOff x="7329296" y="6190029"/>
            <a:chExt cx="2775391" cy="1133996"/>
          </a:xfrm>
        </p:grpSpPr>
        <p:sp>
          <p:nvSpPr>
            <p:cNvPr id="9" name="5-Point Star 8"/>
            <p:cNvSpPr/>
            <p:nvPr/>
          </p:nvSpPr>
          <p:spPr>
            <a:xfrm>
              <a:off x="7329296" y="6190029"/>
              <a:ext cx="454928" cy="380898"/>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73853" y="6340924"/>
              <a:ext cx="2080591" cy="338554"/>
            </a:xfrm>
            <a:prstGeom prst="rect">
              <a:avLst/>
            </a:prstGeom>
            <a:noFill/>
          </p:spPr>
          <p:txBody>
            <a:bodyPr wrap="square" rtlCol="0">
              <a:spAutoFit/>
            </a:bodyPr>
            <a:lstStyle/>
            <a:p>
              <a:r>
                <a:rPr lang="en-US" sz="1600" dirty="0" smtClean="0"/>
                <a:t>Climate Star Rating</a:t>
              </a:r>
              <a:endParaRPr lang="en-US" sz="1600" dirty="0"/>
            </a:p>
          </p:txBody>
        </p:sp>
        <p:sp>
          <p:nvSpPr>
            <p:cNvPr id="11" name="TextBox 10"/>
            <p:cNvSpPr txBox="1"/>
            <p:nvPr/>
          </p:nvSpPr>
          <p:spPr>
            <a:xfrm>
              <a:off x="7784224" y="6985471"/>
              <a:ext cx="2320463" cy="338554"/>
            </a:xfrm>
            <a:prstGeom prst="rect">
              <a:avLst/>
            </a:prstGeom>
            <a:noFill/>
          </p:spPr>
          <p:txBody>
            <a:bodyPr wrap="square" rtlCol="0">
              <a:spAutoFit/>
            </a:bodyPr>
            <a:lstStyle/>
            <a:p>
              <a:r>
                <a:rPr lang="en-US" sz="1600" dirty="0" smtClean="0"/>
                <a:t>Financial Efficiency Rating</a:t>
              </a:r>
              <a:endParaRPr lang="en-US" sz="1600" dirty="0"/>
            </a:p>
          </p:txBody>
        </p:sp>
        <p:sp>
          <p:nvSpPr>
            <p:cNvPr id="20" name="5-Point Star 19"/>
            <p:cNvSpPr/>
            <p:nvPr/>
          </p:nvSpPr>
          <p:spPr>
            <a:xfrm>
              <a:off x="7329296" y="6886025"/>
              <a:ext cx="454928" cy="380898"/>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4FAB73BC-B049-4115-A692-8D63A059BFB8}" type="slidenum">
              <a:rPr lang="en-US" smtClean="0"/>
              <a:t>4</a:t>
            </a:fld>
            <a:endParaRPr lang="en-US" dirty="0"/>
          </a:p>
        </p:txBody>
      </p:sp>
      <p:sp>
        <p:nvSpPr>
          <p:cNvPr id="7" name="Title 6"/>
          <p:cNvSpPr>
            <a:spLocks noGrp="1"/>
          </p:cNvSpPr>
          <p:nvPr>
            <p:ph type="title"/>
          </p:nvPr>
        </p:nvSpPr>
        <p:spPr>
          <a:xfrm>
            <a:off x="354710" y="1003878"/>
            <a:ext cx="2445640" cy="927340"/>
          </a:xfrm>
        </p:spPr>
        <p:txBody>
          <a:bodyPr>
            <a:normAutofit/>
          </a:bodyPr>
          <a:lstStyle/>
          <a:p>
            <a:pPr algn="ctr" rtl="0" eaLnBrk="1" latinLnBrk="0" hangingPunct="1"/>
            <a:r>
              <a:rPr lang="en-US" sz="2800" kern="1200" dirty="0" smtClean="0">
                <a:solidFill>
                  <a:srgbClr val="000000"/>
                </a:solidFill>
                <a:effectLst/>
                <a:latin typeface="+mn-lt"/>
                <a:ea typeface="+mn-ea"/>
                <a:cs typeface="+mn-cs"/>
              </a:rPr>
              <a:t>Scoring Sample</a:t>
            </a:r>
            <a:endParaRPr lang="en-US" sz="2800" dirty="0" smtClean="0">
              <a:effectLst/>
              <a:latin typeface="+mn-lt"/>
            </a:endParaRPr>
          </a:p>
          <a:p>
            <a:endParaRPr lang="en-US" dirty="0"/>
          </a:p>
        </p:txBody>
      </p:sp>
      <p:sp>
        <p:nvSpPr>
          <p:cNvPr id="12" name="TextBox 11"/>
          <p:cNvSpPr txBox="1"/>
          <p:nvPr/>
        </p:nvSpPr>
        <p:spPr>
          <a:xfrm>
            <a:off x="10633587" y="2170168"/>
            <a:ext cx="1195525" cy="2554545"/>
          </a:xfrm>
          <a:prstGeom prst="rect">
            <a:avLst/>
          </a:prstGeom>
          <a:noFill/>
          <a:ln w="3175">
            <a:solidFill>
              <a:schemeClr val="tx1"/>
            </a:solidFill>
          </a:ln>
        </p:spPr>
        <p:txBody>
          <a:bodyPr wrap="square" rtlCol="0">
            <a:spAutoFit/>
          </a:bodyPr>
          <a:lstStyle/>
          <a:p>
            <a:pPr algn="ctr"/>
            <a:r>
              <a:rPr lang="en-US" sz="1600" dirty="0" smtClean="0"/>
              <a:t>*Because </a:t>
            </a:r>
            <a:r>
              <a:rPr lang="en-US" sz="1600" dirty="0"/>
              <a:t>people understand base </a:t>
            </a:r>
            <a:r>
              <a:rPr lang="en-US" sz="1600" dirty="0" smtClean="0"/>
              <a:t>10, </a:t>
            </a:r>
            <a:r>
              <a:rPr lang="en-US" sz="1600" dirty="0"/>
              <a:t>each component </a:t>
            </a:r>
            <a:r>
              <a:rPr lang="en-US" sz="1600" dirty="0" smtClean="0"/>
              <a:t>will </a:t>
            </a:r>
            <a:r>
              <a:rPr lang="en-US" sz="1600" dirty="0"/>
              <a:t>also be reported </a:t>
            </a:r>
            <a:r>
              <a:rPr lang="en-US" sz="1600" dirty="0" smtClean="0"/>
              <a:t>as a score out of 100. </a:t>
            </a:r>
          </a:p>
        </p:txBody>
      </p:sp>
      <p:sp>
        <p:nvSpPr>
          <p:cNvPr id="14" name="Freeform 13"/>
          <p:cNvSpPr/>
          <p:nvPr/>
        </p:nvSpPr>
        <p:spPr>
          <a:xfrm>
            <a:off x="4154986" y="4949060"/>
            <a:ext cx="1746504" cy="100584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2000" dirty="0">
                <a:solidFill>
                  <a:schemeClr val="tx1"/>
                </a:solidFill>
              </a:rPr>
              <a:t>Graduation Rate</a:t>
            </a:r>
          </a:p>
          <a:p>
            <a:pPr lvl="0" algn="ctr">
              <a:lnSpc>
                <a:spcPct val="100000"/>
              </a:lnSpc>
              <a:spcAft>
                <a:spcPts val="0"/>
              </a:spcAft>
            </a:pPr>
            <a:r>
              <a:rPr lang="en-US" sz="2000" dirty="0">
                <a:solidFill>
                  <a:schemeClr val="tx1"/>
                </a:solidFill>
              </a:rPr>
              <a:t>(HS only)</a:t>
            </a:r>
          </a:p>
        </p:txBody>
      </p:sp>
      <p:sp>
        <p:nvSpPr>
          <p:cNvPr id="15" name="TextBox 14"/>
          <p:cNvSpPr txBox="1"/>
          <p:nvPr/>
        </p:nvSpPr>
        <p:spPr>
          <a:xfrm>
            <a:off x="5820002" y="6535935"/>
            <a:ext cx="1399947" cy="307777"/>
          </a:xfrm>
          <a:prstGeom prst="rect">
            <a:avLst/>
          </a:prstGeom>
          <a:noFill/>
        </p:spPr>
        <p:txBody>
          <a:bodyPr wrap="square" rtlCol="0">
            <a:spAutoFit/>
          </a:bodyPr>
          <a:lstStyle/>
          <a:p>
            <a:pPr algn="ctr"/>
            <a:r>
              <a:rPr lang="en-US" sz="1400" dirty="0" smtClean="0"/>
              <a:t>Intro slide 3 of 3</a:t>
            </a:r>
            <a:endParaRPr lang="en-US" sz="1400" dirty="0"/>
          </a:p>
        </p:txBody>
      </p:sp>
    </p:spTree>
    <p:custDataLst>
      <p:tags r:id="rId1"/>
    </p:custDataLst>
    <p:extLst>
      <p:ext uri="{BB962C8B-B14F-4D97-AF65-F5344CB8AC3E}">
        <p14:creationId xmlns:p14="http://schemas.microsoft.com/office/powerpoint/2010/main" val="353700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2"/>
          <p:cNvSpPr>
            <a:spLocks noGrp="1"/>
          </p:cNvSpPr>
          <p:nvPr>
            <p:ph type="sldNum" sz="quarter" idx="12"/>
          </p:nvPr>
        </p:nvSpPr>
        <p:spPr>
          <a:xfrm>
            <a:off x="11250797" y="5804396"/>
            <a:ext cx="457200"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spcBef>
                <a:spcPct val="20000"/>
              </a:spcBef>
              <a:buClr>
                <a:schemeClr val="accent1"/>
              </a:buClr>
              <a:buSzPct val="75000"/>
              <a:buFont typeface="Wingdings" panose="05000000000000000000" pitchFamily="2" charset="2"/>
              <a:buChar char="l"/>
              <a:defRPr kumimoji="1" sz="3200">
                <a:solidFill>
                  <a:schemeClr val="tx1"/>
                </a:solidFill>
                <a:latin typeface="Tahoma" panose="020B0604030504040204" pitchFamily="34" charset="0"/>
              </a:defRPr>
            </a:lvl1pPr>
            <a:lvl2pPr marL="742950" indent="-285750" defTabSz="684213">
              <a:spcBef>
                <a:spcPct val="20000"/>
              </a:spcBef>
              <a:buClr>
                <a:schemeClr val="accent1"/>
              </a:buClr>
              <a:buSzPct val="75000"/>
              <a:buFont typeface="Wingdings" panose="05000000000000000000" pitchFamily="2" charset="2"/>
              <a:buChar char="l"/>
              <a:defRPr kumimoji="1" sz="2800">
                <a:solidFill>
                  <a:schemeClr val="tx1"/>
                </a:solidFill>
                <a:latin typeface="Tahoma" panose="020B0604030504040204" pitchFamily="34" charset="0"/>
              </a:defRPr>
            </a:lvl2pPr>
            <a:lvl3pPr marL="1143000" indent="-228600" defTabSz="684213">
              <a:spcBef>
                <a:spcPct val="20000"/>
              </a:spcBef>
              <a:buClr>
                <a:schemeClr val="accent1"/>
              </a:buClr>
              <a:buSzPct val="75000"/>
              <a:buFont typeface="Wingdings" panose="05000000000000000000" pitchFamily="2" charset="2"/>
              <a:buChar char="l"/>
              <a:defRPr kumimoji="1" sz="2400">
                <a:solidFill>
                  <a:schemeClr val="tx1"/>
                </a:solidFill>
                <a:latin typeface="Tahoma" panose="020B0604030504040204" pitchFamily="34" charset="0"/>
              </a:defRPr>
            </a:lvl3pPr>
            <a:lvl4pPr marL="1600200" indent="-228600" defTabSz="684213">
              <a:spcBef>
                <a:spcPct val="20000"/>
              </a:spcBef>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4pPr>
            <a:lvl5pPr marL="2057400" indent="-228600" defTabSz="684213">
              <a:spcBef>
                <a:spcPct val="20000"/>
              </a:spcBef>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5pPr>
            <a:lvl6pPr marL="2514600" indent="-228600" defTabSz="684213"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6pPr>
            <a:lvl7pPr marL="2971800" indent="-228600" defTabSz="684213"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7pPr>
            <a:lvl8pPr marL="3429000" indent="-228600" defTabSz="684213"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8pPr>
            <a:lvl9pPr marL="3886200" indent="-228600" defTabSz="684213"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9pPr>
          </a:lstStyle>
          <a:p>
            <a:pPr>
              <a:spcBef>
                <a:spcPct val="0"/>
              </a:spcBef>
              <a:buClrTx/>
              <a:buSzTx/>
              <a:buFontTx/>
              <a:buNone/>
            </a:pPr>
            <a:fld id="{364372FB-7AE4-469D-B9D3-68C118465064}" type="slidenum">
              <a:rPr kumimoji="0" lang="en-US" altLang="en-US" sz="900">
                <a:solidFill>
                  <a:srgbClr val="000000"/>
                </a:solidFill>
                <a:latin typeface="Arial" panose="020B0604020202020204" pitchFamily="34" charset="0"/>
                <a:ea typeface="MS PGothic" panose="020B0600070205080204" pitchFamily="34" charset="-128"/>
              </a:rPr>
              <a:t>5</a:t>
            </a:fld>
            <a:endParaRPr kumimoji="0" lang="en-US" altLang="en-US" sz="900" dirty="0">
              <a:solidFill>
                <a:srgbClr val="000000"/>
              </a:solidFill>
              <a:latin typeface="Arial" panose="020B0604020202020204" pitchFamily="34" charset="0"/>
              <a:ea typeface="MS PGothic" panose="020B0600070205080204" pitchFamily="34" charset="-128"/>
            </a:endParaRPr>
          </a:p>
        </p:txBody>
      </p:sp>
      <p:sp>
        <p:nvSpPr>
          <p:cNvPr id="2" name="TextBox 1"/>
          <p:cNvSpPr txBox="1"/>
          <p:nvPr/>
        </p:nvSpPr>
        <p:spPr>
          <a:xfrm>
            <a:off x="1705279" y="1883986"/>
            <a:ext cx="9539694" cy="1261884"/>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dirty="0" smtClean="0"/>
              <a:t>The next slide is a menu slide, like a table of contents.</a:t>
            </a:r>
            <a:r>
              <a:rPr lang="en-US" dirty="0">
                <a:uFill>
                  <a:solidFill>
                    <a:srgbClr val="C00000"/>
                  </a:solidFill>
                </a:uFill>
              </a:rPr>
              <a:t> </a:t>
            </a:r>
            <a:r>
              <a:rPr lang="en-US" dirty="0" smtClean="0">
                <a:uFill>
                  <a:solidFill>
                    <a:srgbClr val="C00000"/>
                  </a:solidFill>
                </a:uFill>
              </a:rPr>
              <a:t>You can return the menu slide at any time by clicking on this button.</a:t>
            </a:r>
            <a:endParaRPr lang="en-US" dirty="0" smtClean="0"/>
          </a:p>
          <a:p>
            <a:pPr marL="342900" indent="-342900">
              <a:buFont typeface="Arial" panose="020B0604020202020204" pitchFamily="34" charset="0"/>
              <a:buChar char="•"/>
            </a:pPr>
            <a:r>
              <a:rPr lang="en-US" sz="2000" u="heavy" dirty="0" smtClean="0">
                <a:uFill>
                  <a:solidFill>
                    <a:srgbClr val="C00000"/>
                  </a:solidFill>
                </a:uFill>
              </a:rPr>
              <a:t>On the MENU slide, click on the colored boxes (components of the CCRPI) to explore that component of the CCRPI.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79" y="1305334"/>
            <a:ext cx="1562100" cy="1590675"/>
          </a:xfrm>
          <a:prstGeom prst="rect">
            <a:avLst/>
          </a:prstGeom>
        </p:spPr>
      </p:pic>
      <p:sp>
        <p:nvSpPr>
          <p:cNvPr id="4" name="TextBox 3"/>
          <p:cNvSpPr txBox="1"/>
          <p:nvPr/>
        </p:nvSpPr>
        <p:spPr>
          <a:xfrm>
            <a:off x="924229" y="3560774"/>
            <a:ext cx="7738513" cy="1477328"/>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dirty="0" smtClean="0"/>
              <a:t>Most slides have icons with pop-up or interactive features. For example….</a:t>
            </a:r>
          </a:p>
          <a:p>
            <a:pPr marL="285750" indent="-285750">
              <a:buFont typeface="Arial" panose="020B0604020202020204" pitchFamily="34" charset="0"/>
              <a:buChar char="•"/>
            </a:pPr>
            <a:r>
              <a:rPr lang="en-US" dirty="0"/>
              <a:t>When clicked, these icons provide definitions of </a:t>
            </a:r>
            <a:r>
              <a:rPr lang="en-US" dirty="0" smtClean="0"/>
              <a:t>terms, </a:t>
            </a:r>
            <a:r>
              <a:rPr lang="en-US" dirty="0"/>
              <a:t>or brief </a:t>
            </a:r>
            <a:r>
              <a:rPr lang="en-US" dirty="0" smtClean="0"/>
              <a:t>examples, or sources of data.</a:t>
            </a:r>
            <a:endParaRPr lang="en-US" dirty="0"/>
          </a:p>
          <a:p>
            <a:pPr marL="285750" indent="-285750">
              <a:buFont typeface="Arial" panose="020B0604020202020204" pitchFamily="34" charset="0"/>
              <a:buChar char="•"/>
            </a:pPr>
            <a:r>
              <a:rPr lang="en-US" dirty="0" smtClean="0"/>
              <a:t>An icon is included on a slide only if it represents a factor that impacts that component of the CCRPI.</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8582" y="3478310"/>
            <a:ext cx="932769" cy="9815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4604" y="3570278"/>
            <a:ext cx="1054699" cy="969348"/>
          </a:xfrm>
          <a:prstGeom prst="rect">
            <a:avLst/>
          </a:prstGeom>
        </p:spPr>
      </p:pic>
      <p:sp>
        <p:nvSpPr>
          <p:cNvPr id="9" name="TextBox 8"/>
          <p:cNvSpPr txBox="1"/>
          <p:nvPr/>
        </p:nvSpPr>
        <p:spPr>
          <a:xfrm>
            <a:off x="924229" y="5618548"/>
            <a:ext cx="10070132" cy="646331"/>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dirty="0" smtClean="0"/>
              <a:t>Most slides have a source </a:t>
            </a:r>
            <a:r>
              <a:rPr lang="en-US" dirty="0"/>
              <a:t>number in the lower, left-hand </a:t>
            </a:r>
            <a:r>
              <a:rPr lang="en-US" dirty="0" smtClean="0"/>
              <a:t>corner. A bibliography at the end of the presentation includes a citation for each source number and a link if the source is available online.</a:t>
            </a:r>
          </a:p>
        </p:txBody>
      </p:sp>
      <p:sp>
        <p:nvSpPr>
          <p:cNvPr id="5" name="Title 4"/>
          <p:cNvSpPr>
            <a:spLocks noGrp="1"/>
          </p:cNvSpPr>
          <p:nvPr>
            <p:ph type="title"/>
          </p:nvPr>
        </p:nvSpPr>
        <p:spPr>
          <a:xfrm>
            <a:off x="997525" y="585553"/>
            <a:ext cx="10058400" cy="1450757"/>
          </a:xfrm>
        </p:spPr>
        <p:txBody>
          <a:bodyPr/>
          <a:lstStyle/>
          <a:p>
            <a:pPr algn="ctr" rtl="0" eaLnBrk="1" latinLnBrk="0" hangingPunct="1"/>
            <a:r>
              <a:rPr lang="en-US" sz="4000" b="1" kern="1200" dirty="0" smtClean="0">
                <a:solidFill>
                  <a:srgbClr val="000000"/>
                </a:solidFill>
                <a:effectLst/>
                <a:latin typeface="+mn-lt"/>
                <a:ea typeface="+mn-ea"/>
                <a:cs typeface="+mn-cs"/>
              </a:rPr>
              <a:t>How to navigate the rest of this presentation:</a:t>
            </a:r>
            <a:endParaRPr lang="en-US" sz="4000" dirty="0" smtClean="0">
              <a:effectLst/>
              <a:latin typeface="+mn-lt"/>
            </a:endParaRPr>
          </a:p>
          <a:p>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8335" y="4221287"/>
            <a:ext cx="1060796" cy="999831"/>
          </a:xfrm>
          <a:prstGeom prst="rect">
            <a:avLst/>
          </a:prstGeom>
        </p:spPr>
      </p:pic>
    </p:spTree>
    <p:custDataLst>
      <p:tags r:id="rId1"/>
    </p:custDataLst>
    <p:extLst>
      <p:ext uri="{BB962C8B-B14F-4D97-AF65-F5344CB8AC3E}">
        <p14:creationId xmlns:p14="http://schemas.microsoft.com/office/powerpoint/2010/main" val="292899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2007730" y="731932"/>
            <a:ext cx="478635" cy="2603720"/>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2035280" y="3310559"/>
            <a:ext cx="465102" cy="439806"/>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flipV="1">
            <a:off x="2046258" y="2292626"/>
            <a:ext cx="454124" cy="1000901"/>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2021746" y="3335652"/>
            <a:ext cx="478636" cy="2044731"/>
          </a:xfrm>
          <a:prstGeom prst="line">
            <a:avLst/>
          </a:prstGeom>
        </p:spPr>
        <p:style>
          <a:lnRef idx="2">
            <a:schemeClr val="dk1"/>
          </a:lnRef>
          <a:fillRef idx="0">
            <a:schemeClr val="dk1"/>
          </a:fillRef>
          <a:effectRef idx="1">
            <a:schemeClr val="dk1"/>
          </a:effectRef>
          <a:fontRef idx="minor">
            <a:schemeClr val="tx1"/>
          </a:fontRef>
        </p:style>
      </p:cxnSp>
      <p:sp>
        <p:nvSpPr>
          <p:cNvPr id="59" name="Freeform 58"/>
          <p:cNvSpPr/>
          <p:nvPr/>
        </p:nvSpPr>
        <p:spPr>
          <a:xfrm>
            <a:off x="7870304" y="1800167"/>
            <a:ext cx="3200400" cy="914400"/>
          </a:xfrm>
          <a:custGeom>
            <a:avLst/>
            <a:gdLst>
              <a:gd name="connsiteX0" fmla="*/ 0 w 2438801"/>
              <a:gd name="connsiteY0" fmla="*/ 72689 h 726886"/>
              <a:gd name="connsiteX1" fmla="*/ 72689 w 2438801"/>
              <a:gd name="connsiteY1" fmla="*/ 0 h 726886"/>
              <a:gd name="connsiteX2" fmla="*/ 2366112 w 2438801"/>
              <a:gd name="connsiteY2" fmla="*/ 0 h 726886"/>
              <a:gd name="connsiteX3" fmla="*/ 2438801 w 2438801"/>
              <a:gd name="connsiteY3" fmla="*/ 72689 h 726886"/>
              <a:gd name="connsiteX4" fmla="*/ 2438801 w 2438801"/>
              <a:gd name="connsiteY4" fmla="*/ 654197 h 726886"/>
              <a:gd name="connsiteX5" fmla="*/ 2366112 w 2438801"/>
              <a:gd name="connsiteY5" fmla="*/ 726886 h 726886"/>
              <a:gd name="connsiteX6" fmla="*/ 72689 w 2438801"/>
              <a:gd name="connsiteY6" fmla="*/ 726886 h 726886"/>
              <a:gd name="connsiteX7" fmla="*/ 0 w 2438801"/>
              <a:gd name="connsiteY7" fmla="*/ 654197 h 726886"/>
              <a:gd name="connsiteX8" fmla="*/ 0 w 2438801"/>
              <a:gd name="connsiteY8" fmla="*/ 72689 h 72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01" h="726886">
                <a:moveTo>
                  <a:pt x="0" y="72689"/>
                </a:moveTo>
                <a:cubicBezTo>
                  <a:pt x="0" y="32544"/>
                  <a:pt x="32544" y="0"/>
                  <a:pt x="72689" y="0"/>
                </a:cubicBezTo>
                <a:lnTo>
                  <a:pt x="2366112" y="0"/>
                </a:lnTo>
                <a:cubicBezTo>
                  <a:pt x="2406257" y="0"/>
                  <a:pt x="2438801" y="32544"/>
                  <a:pt x="2438801" y="72689"/>
                </a:cubicBezTo>
                <a:lnTo>
                  <a:pt x="2438801" y="654197"/>
                </a:lnTo>
                <a:cubicBezTo>
                  <a:pt x="2438801" y="694342"/>
                  <a:pt x="2406257" y="726886"/>
                  <a:pt x="2366112" y="726886"/>
                </a:cubicBezTo>
                <a:lnTo>
                  <a:pt x="72689" y="726886"/>
                </a:lnTo>
                <a:cubicBezTo>
                  <a:pt x="32544" y="726886"/>
                  <a:pt x="0" y="694342"/>
                  <a:pt x="0" y="654197"/>
                </a:cubicBezTo>
                <a:lnTo>
                  <a:pt x="0" y="72689"/>
                </a:lnTo>
                <a:close/>
              </a:path>
            </a:pathLst>
          </a:custGeom>
          <a:solidFill>
            <a:schemeClr val="bg1"/>
          </a:solidFill>
          <a:ln w="38100">
            <a:solidFill>
              <a:srgbClr val="00B05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3990" tIns="33990" rIns="33990" bIns="33990"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Math</a:t>
            </a:r>
          </a:p>
          <a:p>
            <a:pPr lvl="0" algn="ctr" defTabSz="889000">
              <a:spcBef>
                <a:spcPct val="0"/>
              </a:spcBef>
            </a:pPr>
            <a:r>
              <a:rPr lang="en-US" sz="2000" b="1" dirty="0">
                <a:solidFill>
                  <a:schemeClr val="tx1"/>
                </a:solidFill>
              </a:rPr>
              <a:t>45% (</a:t>
            </a:r>
            <a:r>
              <a:rPr lang="en-US" sz="2000" b="1" dirty="0" smtClean="0">
                <a:solidFill>
                  <a:schemeClr val="tx1"/>
                </a:solidFill>
              </a:rPr>
              <a:t>15.75 </a:t>
            </a:r>
            <a:r>
              <a:rPr lang="en-US" sz="2000" b="1" dirty="0">
                <a:solidFill>
                  <a:schemeClr val="tx1"/>
                </a:solidFill>
              </a:rPr>
              <a:t>pts)</a:t>
            </a:r>
          </a:p>
        </p:txBody>
      </p:sp>
      <p:sp>
        <p:nvSpPr>
          <p:cNvPr id="58" name="Freeform 57"/>
          <p:cNvSpPr/>
          <p:nvPr/>
        </p:nvSpPr>
        <p:spPr>
          <a:xfrm>
            <a:off x="7429315" y="248600"/>
            <a:ext cx="2743200" cy="914400"/>
          </a:xfrm>
          <a:custGeom>
            <a:avLst/>
            <a:gdLst>
              <a:gd name="connsiteX0" fmla="*/ 0 w 2170411"/>
              <a:gd name="connsiteY0" fmla="*/ 95592 h 955915"/>
              <a:gd name="connsiteX1" fmla="*/ 95592 w 2170411"/>
              <a:gd name="connsiteY1" fmla="*/ 0 h 955915"/>
              <a:gd name="connsiteX2" fmla="*/ 2074820 w 2170411"/>
              <a:gd name="connsiteY2" fmla="*/ 0 h 955915"/>
              <a:gd name="connsiteX3" fmla="*/ 2170412 w 2170411"/>
              <a:gd name="connsiteY3" fmla="*/ 95592 h 955915"/>
              <a:gd name="connsiteX4" fmla="*/ 2170411 w 2170411"/>
              <a:gd name="connsiteY4" fmla="*/ 860324 h 955915"/>
              <a:gd name="connsiteX5" fmla="*/ 2074819 w 2170411"/>
              <a:gd name="connsiteY5" fmla="*/ 955916 h 955915"/>
              <a:gd name="connsiteX6" fmla="*/ 95592 w 2170411"/>
              <a:gd name="connsiteY6" fmla="*/ 955915 h 955915"/>
              <a:gd name="connsiteX7" fmla="*/ 0 w 2170411"/>
              <a:gd name="connsiteY7" fmla="*/ 860323 h 955915"/>
              <a:gd name="connsiteX8" fmla="*/ 0 w 2170411"/>
              <a:gd name="connsiteY8" fmla="*/ 95592 h 95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11" h="955915">
                <a:moveTo>
                  <a:pt x="0" y="95592"/>
                </a:moveTo>
                <a:cubicBezTo>
                  <a:pt x="0" y="42798"/>
                  <a:pt x="42798" y="0"/>
                  <a:pt x="95592" y="0"/>
                </a:cubicBezTo>
                <a:lnTo>
                  <a:pt x="2074820" y="0"/>
                </a:lnTo>
                <a:cubicBezTo>
                  <a:pt x="2127614" y="0"/>
                  <a:pt x="2170412" y="42798"/>
                  <a:pt x="2170412" y="95592"/>
                </a:cubicBezTo>
                <a:cubicBezTo>
                  <a:pt x="2170412" y="350503"/>
                  <a:pt x="2170411" y="605413"/>
                  <a:pt x="2170411" y="860324"/>
                </a:cubicBezTo>
                <a:cubicBezTo>
                  <a:pt x="2170411" y="913118"/>
                  <a:pt x="2127613" y="955916"/>
                  <a:pt x="2074819" y="955916"/>
                </a:cubicBezTo>
                <a:lnTo>
                  <a:pt x="95592" y="955915"/>
                </a:lnTo>
                <a:cubicBezTo>
                  <a:pt x="42798" y="955915"/>
                  <a:pt x="0" y="913117"/>
                  <a:pt x="0" y="860323"/>
                </a:cubicBezTo>
                <a:lnTo>
                  <a:pt x="0" y="95592"/>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0698" tIns="40698" rIns="40698" bIns="40698"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Math</a:t>
            </a:r>
          </a:p>
          <a:p>
            <a:pPr lvl="0" algn="ctr" defTabSz="889000">
              <a:spcBef>
                <a:spcPct val="0"/>
              </a:spcBef>
            </a:pPr>
            <a:r>
              <a:rPr lang="en-US" sz="2000" b="1" dirty="0">
                <a:solidFill>
                  <a:schemeClr val="tx1"/>
                </a:solidFill>
              </a:rPr>
              <a:t>37.5% (</a:t>
            </a:r>
            <a:r>
              <a:rPr lang="en-US" sz="2000" b="1" dirty="0" smtClean="0">
                <a:solidFill>
                  <a:schemeClr val="tx1"/>
                </a:solidFill>
              </a:rPr>
              <a:t>11.25 </a:t>
            </a:r>
            <a:r>
              <a:rPr lang="en-US" sz="2000" b="1" dirty="0">
                <a:solidFill>
                  <a:schemeClr val="tx1"/>
                </a:solidFill>
              </a:rPr>
              <a:t>pts)</a:t>
            </a:r>
          </a:p>
        </p:txBody>
      </p:sp>
      <p:sp>
        <p:nvSpPr>
          <p:cNvPr id="60" name="Freeform 59"/>
          <p:cNvSpPr/>
          <p:nvPr/>
        </p:nvSpPr>
        <p:spPr>
          <a:xfrm>
            <a:off x="11112874" y="248600"/>
            <a:ext cx="914400" cy="914400"/>
          </a:xfrm>
          <a:custGeom>
            <a:avLst/>
            <a:gdLst>
              <a:gd name="connsiteX0" fmla="*/ 0 w 1550782"/>
              <a:gd name="connsiteY0" fmla="*/ 71546 h 715462"/>
              <a:gd name="connsiteX1" fmla="*/ 71546 w 1550782"/>
              <a:gd name="connsiteY1" fmla="*/ 0 h 715462"/>
              <a:gd name="connsiteX2" fmla="*/ 1479236 w 1550782"/>
              <a:gd name="connsiteY2" fmla="*/ 0 h 715462"/>
              <a:gd name="connsiteX3" fmla="*/ 1550782 w 1550782"/>
              <a:gd name="connsiteY3" fmla="*/ 71546 h 715462"/>
              <a:gd name="connsiteX4" fmla="*/ 1550782 w 1550782"/>
              <a:gd name="connsiteY4" fmla="*/ 643916 h 715462"/>
              <a:gd name="connsiteX5" fmla="*/ 1479236 w 1550782"/>
              <a:gd name="connsiteY5" fmla="*/ 715462 h 715462"/>
              <a:gd name="connsiteX6" fmla="*/ 71546 w 1550782"/>
              <a:gd name="connsiteY6" fmla="*/ 715462 h 715462"/>
              <a:gd name="connsiteX7" fmla="*/ 0 w 1550782"/>
              <a:gd name="connsiteY7" fmla="*/ 643916 h 715462"/>
              <a:gd name="connsiteX8" fmla="*/ 0 w 1550782"/>
              <a:gd name="connsiteY8" fmla="*/ 71546 h 71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782" h="715462">
                <a:moveTo>
                  <a:pt x="0" y="71546"/>
                </a:moveTo>
                <a:cubicBezTo>
                  <a:pt x="0" y="32032"/>
                  <a:pt x="32032" y="0"/>
                  <a:pt x="71546" y="0"/>
                </a:cubicBezTo>
                <a:lnTo>
                  <a:pt x="1479236" y="0"/>
                </a:lnTo>
                <a:cubicBezTo>
                  <a:pt x="1518750" y="0"/>
                  <a:pt x="1550782" y="32032"/>
                  <a:pt x="1550782" y="71546"/>
                </a:cubicBezTo>
                <a:lnTo>
                  <a:pt x="1550782" y="643916"/>
                </a:lnTo>
                <a:cubicBezTo>
                  <a:pt x="1550782" y="683430"/>
                  <a:pt x="1518750" y="715462"/>
                  <a:pt x="1479236" y="715462"/>
                </a:cubicBezTo>
                <a:lnTo>
                  <a:pt x="71546" y="715462"/>
                </a:lnTo>
                <a:cubicBezTo>
                  <a:pt x="32032" y="715462"/>
                  <a:pt x="0" y="683430"/>
                  <a:pt x="0" y="643916"/>
                </a:cubicBezTo>
                <a:lnTo>
                  <a:pt x="0" y="71546"/>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33655" tIns="33655" rIns="33655" bIns="33655" numCol="1" spcCol="1270" anchor="ctr" anchorCtr="0">
            <a:noAutofit/>
          </a:bodyPr>
          <a:lstStyle/>
          <a:p>
            <a:pPr lvl="0" algn="ctr" defTabSz="889000">
              <a:lnSpc>
                <a:spcPct val="100000"/>
              </a:lnSpc>
              <a:spcBef>
                <a:spcPct val="0"/>
              </a:spcBef>
              <a:spcAft>
                <a:spcPts val="0"/>
              </a:spcAft>
            </a:pPr>
            <a:r>
              <a:rPr lang="en-US" sz="1600" b="1" kern="1200" dirty="0" smtClean="0">
                <a:solidFill>
                  <a:schemeClr val="tx1"/>
                </a:solidFill>
              </a:rPr>
              <a:t>SS</a:t>
            </a:r>
          </a:p>
          <a:p>
            <a:pPr lvl="0" algn="ctr" defTabSz="889000">
              <a:lnSpc>
                <a:spcPct val="100000"/>
              </a:lnSpc>
              <a:spcBef>
                <a:spcPct val="0"/>
              </a:spcBef>
              <a:spcAft>
                <a:spcPts val="0"/>
              </a:spcAft>
            </a:pPr>
            <a:r>
              <a:rPr lang="en-US" sz="1600" b="1" kern="1200" dirty="0" smtClean="0">
                <a:solidFill>
                  <a:schemeClr val="tx1"/>
                </a:solidFill>
              </a:rPr>
              <a:t> 12.5% (3.75 pts)</a:t>
            </a:r>
            <a:endParaRPr lang="en-US" sz="1600" b="1" kern="1200" dirty="0">
              <a:solidFill>
                <a:schemeClr val="tx1"/>
              </a:solidFill>
            </a:endParaRPr>
          </a:p>
        </p:txBody>
      </p:sp>
      <p:sp>
        <p:nvSpPr>
          <p:cNvPr id="7" name="Freeform 6"/>
          <p:cNvSpPr/>
          <p:nvPr/>
        </p:nvSpPr>
        <p:spPr>
          <a:xfrm>
            <a:off x="282644" y="3050726"/>
            <a:ext cx="1736656" cy="1292674"/>
          </a:xfrm>
          <a:custGeom>
            <a:avLst/>
            <a:gdLst>
              <a:gd name="connsiteX0" fmla="*/ 0 w 1479711"/>
              <a:gd name="connsiteY0" fmla="*/ 123926 h 1239258"/>
              <a:gd name="connsiteX1" fmla="*/ 123926 w 1479711"/>
              <a:gd name="connsiteY1" fmla="*/ 0 h 1239258"/>
              <a:gd name="connsiteX2" fmla="*/ 1355785 w 1479711"/>
              <a:gd name="connsiteY2" fmla="*/ 0 h 1239258"/>
              <a:gd name="connsiteX3" fmla="*/ 1479711 w 1479711"/>
              <a:gd name="connsiteY3" fmla="*/ 123926 h 1239258"/>
              <a:gd name="connsiteX4" fmla="*/ 1479711 w 1479711"/>
              <a:gd name="connsiteY4" fmla="*/ 1115332 h 1239258"/>
              <a:gd name="connsiteX5" fmla="*/ 1355785 w 1479711"/>
              <a:gd name="connsiteY5" fmla="*/ 1239258 h 1239258"/>
              <a:gd name="connsiteX6" fmla="*/ 123926 w 1479711"/>
              <a:gd name="connsiteY6" fmla="*/ 1239258 h 1239258"/>
              <a:gd name="connsiteX7" fmla="*/ 0 w 1479711"/>
              <a:gd name="connsiteY7" fmla="*/ 1115332 h 1239258"/>
              <a:gd name="connsiteX8" fmla="*/ 0 w 1479711"/>
              <a:gd name="connsiteY8" fmla="*/ 123926 h 123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711" h="1239258">
                <a:moveTo>
                  <a:pt x="0" y="123926"/>
                </a:moveTo>
                <a:cubicBezTo>
                  <a:pt x="0" y="55484"/>
                  <a:pt x="55484" y="0"/>
                  <a:pt x="123926" y="0"/>
                </a:cubicBezTo>
                <a:lnTo>
                  <a:pt x="1355785" y="0"/>
                </a:lnTo>
                <a:cubicBezTo>
                  <a:pt x="1424227" y="0"/>
                  <a:pt x="1479711" y="55484"/>
                  <a:pt x="1479711" y="123926"/>
                </a:cubicBezTo>
                <a:lnTo>
                  <a:pt x="1479711" y="1115332"/>
                </a:lnTo>
                <a:cubicBezTo>
                  <a:pt x="1479711" y="1183774"/>
                  <a:pt x="1424227" y="1239258"/>
                  <a:pt x="1355785" y="1239258"/>
                </a:cubicBezTo>
                <a:lnTo>
                  <a:pt x="123926" y="1239258"/>
                </a:lnTo>
                <a:cubicBezTo>
                  <a:pt x="55484" y="1239258"/>
                  <a:pt x="0" y="1183774"/>
                  <a:pt x="0" y="1115332"/>
                </a:cubicBezTo>
                <a:lnTo>
                  <a:pt x="0" y="123926"/>
                </a:lnTo>
                <a:close/>
              </a:path>
            </a:pathLst>
          </a:custGeom>
          <a:solidFill>
            <a:schemeClr val="accent6">
              <a:lumMod val="60000"/>
              <a:lumOff val="4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8997" tIns="48997" rIns="48997" bIns="48997"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4 Components</a:t>
            </a:r>
          </a:p>
          <a:p>
            <a:pPr lvl="0" algn="ctr" defTabSz="889000">
              <a:lnSpc>
                <a:spcPct val="90000"/>
              </a:lnSpc>
              <a:spcBef>
                <a:spcPct val="0"/>
              </a:spcBef>
              <a:spcAft>
                <a:spcPts val="0"/>
              </a:spcAft>
            </a:pPr>
            <a:r>
              <a:rPr lang="en-US" sz="2000" kern="1200" dirty="0" smtClean="0">
                <a:solidFill>
                  <a:schemeClr val="tx1"/>
                </a:solidFill>
              </a:rPr>
              <a:t>11 Indicators</a:t>
            </a:r>
          </a:p>
          <a:p>
            <a:pPr lvl="0" algn="ctr" defTabSz="889000">
              <a:lnSpc>
                <a:spcPct val="90000"/>
              </a:lnSpc>
              <a:spcBef>
                <a:spcPct val="0"/>
              </a:spcBef>
              <a:spcAft>
                <a:spcPts val="0"/>
              </a:spcAft>
            </a:pPr>
            <a:r>
              <a:rPr lang="en-US" sz="2800" u="none" kern="1200" dirty="0" smtClean="0">
                <a:solidFill>
                  <a:schemeClr val="tx1"/>
                </a:solidFill>
              </a:rPr>
              <a:t>100 pts</a:t>
            </a:r>
          </a:p>
        </p:txBody>
      </p:sp>
      <p:sp>
        <p:nvSpPr>
          <p:cNvPr id="9" name="Freeform 8">
            <a:hlinkClick r:id="rId4" action="ppaction://hlinksldjump"/>
          </p:cNvPr>
          <p:cNvSpPr/>
          <p:nvPr/>
        </p:nvSpPr>
        <p:spPr>
          <a:xfrm>
            <a:off x="2500382" y="160430"/>
            <a:ext cx="1828800" cy="11430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57150">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Content Mastery</a:t>
            </a:r>
          </a:p>
          <a:p>
            <a:pPr lvl="0" algn="ctr" defTabSz="889000">
              <a:lnSpc>
                <a:spcPct val="90000"/>
              </a:lnSpc>
              <a:spcBef>
                <a:spcPct val="0"/>
              </a:spcBef>
              <a:spcAft>
                <a:spcPts val="0"/>
              </a:spcAft>
            </a:pPr>
            <a:r>
              <a:rPr lang="en-US" sz="2800" kern="1200" dirty="0" smtClean="0">
                <a:solidFill>
                  <a:schemeClr val="tx1"/>
                </a:solidFill>
              </a:rPr>
              <a:t>30</a:t>
            </a:r>
          </a:p>
        </p:txBody>
      </p:sp>
      <p:sp>
        <p:nvSpPr>
          <p:cNvPr id="11" name="Freeform 10"/>
          <p:cNvSpPr/>
          <p:nvPr/>
        </p:nvSpPr>
        <p:spPr>
          <a:xfrm>
            <a:off x="4654532" y="256077"/>
            <a:ext cx="2743201" cy="914400"/>
          </a:xfrm>
          <a:custGeom>
            <a:avLst/>
            <a:gdLst>
              <a:gd name="connsiteX0" fmla="*/ 0 w 2170411"/>
              <a:gd name="connsiteY0" fmla="*/ 95592 h 955915"/>
              <a:gd name="connsiteX1" fmla="*/ 95592 w 2170411"/>
              <a:gd name="connsiteY1" fmla="*/ 0 h 955915"/>
              <a:gd name="connsiteX2" fmla="*/ 2074820 w 2170411"/>
              <a:gd name="connsiteY2" fmla="*/ 0 h 955915"/>
              <a:gd name="connsiteX3" fmla="*/ 2170412 w 2170411"/>
              <a:gd name="connsiteY3" fmla="*/ 95592 h 955915"/>
              <a:gd name="connsiteX4" fmla="*/ 2170411 w 2170411"/>
              <a:gd name="connsiteY4" fmla="*/ 860324 h 955915"/>
              <a:gd name="connsiteX5" fmla="*/ 2074819 w 2170411"/>
              <a:gd name="connsiteY5" fmla="*/ 955916 h 955915"/>
              <a:gd name="connsiteX6" fmla="*/ 95592 w 2170411"/>
              <a:gd name="connsiteY6" fmla="*/ 955915 h 955915"/>
              <a:gd name="connsiteX7" fmla="*/ 0 w 2170411"/>
              <a:gd name="connsiteY7" fmla="*/ 860323 h 955915"/>
              <a:gd name="connsiteX8" fmla="*/ 0 w 2170411"/>
              <a:gd name="connsiteY8" fmla="*/ 95592 h 95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11" h="955915">
                <a:moveTo>
                  <a:pt x="0" y="95592"/>
                </a:moveTo>
                <a:cubicBezTo>
                  <a:pt x="0" y="42798"/>
                  <a:pt x="42798" y="0"/>
                  <a:pt x="95592" y="0"/>
                </a:cubicBezTo>
                <a:lnTo>
                  <a:pt x="2074820" y="0"/>
                </a:lnTo>
                <a:cubicBezTo>
                  <a:pt x="2127614" y="0"/>
                  <a:pt x="2170412" y="42798"/>
                  <a:pt x="2170412" y="95592"/>
                </a:cubicBezTo>
                <a:cubicBezTo>
                  <a:pt x="2170412" y="350503"/>
                  <a:pt x="2170411" y="605413"/>
                  <a:pt x="2170411" y="860324"/>
                </a:cubicBezTo>
                <a:cubicBezTo>
                  <a:pt x="2170411" y="913118"/>
                  <a:pt x="2127613" y="955916"/>
                  <a:pt x="2074819" y="955916"/>
                </a:cubicBezTo>
                <a:lnTo>
                  <a:pt x="95592" y="955915"/>
                </a:lnTo>
                <a:cubicBezTo>
                  <a:pt x="42798" y="955915"/>
                  <a:pt x="0" y="913117"/>
                  <a:pt x="0" y="860323"/>
                </a:cubicBezTo>
                <a:lnTo>
                  <a:pt x="0" y="95592"/>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0698" tIns="40698" rIns="40698" bIns="40698"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ELA</a:t>
            </a:r>
          </a:p>
          <a:p>
            <a:pPr marL="0" lvl="0" indent="0" algn="ctr" defTabSz="889000">
              <a:lnSpc>
                <a:spcPct val="100000"/>
              </a:lnSpc>
              <a:spcBef>
                <a:spcPct val="0"/>
              </a:spcBef>
              <a:spcAft>
                <a:spcPts val="0"/>
              </a:spcAft>
            </a:pPr>
            <a:r>
              <a:rPr lang="en-US" sz="2000" b="1" kern="1200" dirty="0" smtClean="0">
                <a:solidFill>
                  <a:schemeClr val="tx1"/>
                </a:solidFill>
              </a:rPr>
              <a:t>37.5% (11.25 pts)</a:t>
            </a:r>
            <a:endParaRPr lang="en-US" sz="2000" b="1" kern="1200" dirty="0">
              <a:solidFill>
                <a:schemeClr val="tx1"/>
              </a:solidFill>
            </a:endParaRPr>
          </a:p>
        </p:txBody>
      </p:sp>
      <p:sp>
        <p:nvSpPr>
          <p:cNvPr id="13" name="Freeform 12">
            <a:hlinkClick r:id="rId5" action="ppaction://hlinksldjump"/>
          </p:cNvPr>
          <p:cNvSpPr/>
          <p:nvPr/>
        </p:nvSpPr>
        <p:spPr>
          <a:xfrm>
            <a:off x="2472832" y="1682500"/>
            <a:ext cx="1828800" cy="11430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w="57150">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Progress</a:t>
            </a:r>
          </a:p>
          <a:p>
            <a:pPr lvl="0" algn="ctr" defTabSz="889000">
              <a:lnSpc>
                <a:spcPct val="90000"/>
              </a:lnSpc>
              <a:spcBef>
                <a:spcPct val="0"/>
              </a:spcBef>
              <a:spcAft>
                <a:spcPts val="0"/>
              </a:spcAft>
            </a:pPr>
            <a:r>
              <a:rPr lang="en-US" sz="2800" dirty="0" smtClean="0">
                <a:solidFill>
                  <a:schemeClr val="tx1"/>
                </a:solidFill>
              </a:rPr>
              <a:t>35</a:t>
            </a:r>
            <a:endParaRPr lang="en-US" sz="2800" kern="1200" dirty="0" smtClean="0">
              <a:solidFill>
                <a:schemeClr val="tx1"/>
              </a:solidFill>
            </a:endParaRPr>
          </a:p>
        </p:txBody>
      </p:sp>
      <p:sp>
        <p:nvSpPr>
          <p:cNvPr id="15" name="Freeform 14"/>
          <p:cNvSpPr/>
          <p:nvPr/>
        </p:nvSpPr>
        <p:spPr>
          <a:xfrm>
            <a:off x="4669904" y="1807644"/>
            <a:ext cx="3200400" cy="914400"/>
          </a:xfrm>
          <a:custGeom>
            <a:avLst/>
            <a:gdLst>
              <a:gd name="connsiteX0" fmla="*/ 0 w 2438801"/>
              <a:gd name="connsiteY0" fmla="*/ 72689 h 726886"/>
              <a:gd name="connsiteX1" fmla="*/ 72689 w 2438801"/>
              <a:gd name="connsiteY1" fmla="*/ 0 h 726886"/>
              <a:gd name="connsiteX2" fmla="*/ 2366112 w 2438801"/>
              <a:gd name="connsiteY2" fmla="*/ 0 h 726886"/>
              <a:gd name="connsiteX3" fmla="*/ 2438801 w 2438801"/>
              <a:gd name="connsiteY3" fmla="*/ 72689 h 726886"/>
              <a:gd name="connsiteX4" fmla="*/ 2438801 w 2438801"/>
              <a:gd name="connsiteY4" fmla="*/ 654197 h 726886"/>
              <a:gd name="connsiteX5" fmla="*/ 2366112 w 2438801"/>
              <a:gd name="connsiteY5" fmla="*/ 726886 h 726886"/>
              <a:gd name="connsiteX6" fmla="*/ 72689 w 2438801"/>
              <a:gd name="connsiteY6" fmla="*/ 726886 h 726886"/>
              <a:gd name="connsiteX7" fmla="*/ 0 w 2438801"/>
              <a:gd name="connsiteY7" fmla="*/ 654197 h 726886"/>
              <a:gd name="connsiteX8" fmla="*/ 0 w 2438801"/>
              <a:gd name="connsiteY8" fmla="*/ 72689 h 72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01" h="726886">
                <a:moveTo>
                  <a:pt x="0" y="72689"/>
                </a:moveTo>
                <a:cubicBezTo>
                  <a:pt x="0" y="32544"/>
                  <a:pt x="32544" y="0"/>
                  <a:pt x="72689" y="0"/>
                </a:cubicBezTo>
                <a:lnTo>
                  <a:pt x="2366112" y="0"/>
                </a:lnTo>
                <a:cubicBezTo>
                  <a:pt x="2406257" y="0"/>
                  <a:pt x="2438801" y="32544"/>
                  <a:pt x="2438801" y="72689"/>
                </a:cubicBezTo>
                <a:lnTo>
                  <a:pt x="2438801" y="654197"/>
                </a:lnTo>
                <a:cubicBezTo>
                  <a:pt x="2438801" y="694342"/>
                  <a:pt x="2406257" y="726886"/>
                  <a:pt x="2366112" y="726886"/>
                </a:cubicBezTo>
                <a:lnTo>
                  <a:pt x="72689" y="726886"/>
                </a:lnTo>
                <a:cubicBezTo>
                  <a:pt x="32544" y="726886"/>
                  <a:pt x="0" y="694342"/>
                  <a:pt x="0" y="654197"/>
                </a:cubicBezTo>
                <a:lnTo>
                  <a:pt x="0" y="72689"/>
                </a:lnTo>
                <a:close/>
              </a:path>
            </a:pathLst>
          </a:custGeom>
          <a:solidFill>
            <a:schemeClr val="bg1"/>
          </a:solidFill>
          <a:ln w="38100">
            <a:solidFill>
              <a:srgbClr val="00B05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3990" tIns="33990" rIns="33990" bIns="33990"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ELA</a:t>
            </a:r>
          </a:p>
          <a:p>
            <a:pPr marL="0" lvl="0" indent="0" algn="ctr" defTabSz="889000">
              <a:lnSpc>
                <a:spcPct val="100000"/>
              </a:lnSpc>
              <a:spcBef>
                <a:spcPct val="0"/>
              </a:spcBef>
              <a:spcAft>
                <a:spcPts val="0"/>
              </a:spcAft>
            </a:pPr>
            <a:r>
              <a:rPr lang="en-US" sz="2000" b="1" kern="1200" dirty="0" smtClean="0">
                <a:solidFill>
                  <a:schemeClr val="tx1"/>
                </a:solidFill>
              </a:rPr>
              <a:t>45% (15.75 pts)</a:t>
            </a:r>
            <a:endParaRPr lang="en-US" sz="2000" b="1" kern="1200" dirty="0">
              <a:solidFill>
                <a:schemeClr val="tx1"/>
              </a:solidFill>
            </a:endParaRPr>
          </a:p>
        </p:txBody>
      </p:sp>
      <p:sp>
        <p:nvSpPr>
          <p:cNvPr id="17" name="Freeform 16">
            <a:hlinkClick r:id="rId6" action="ppaction://hlinksldjump"/>
          </p:cNvPr>
          <p:cNvSpPr/>
          <p:nvPr/>
        </p:nvSpPr>
        <p:spPr>
          <a:xfrm>
            <a:off x="2483946" y="3204570"/>
            <a:ext cx="1828800" cy="11430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w="57150">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Closing Gaps (Flags)</a:t>
            </a:r>
          </a:p>
          <a:p>
            <a:pPr lvl="0" algn="ctr" defTabSz="889000">
              <a:lnSpc>
                <a:spcPct val="90000"/>
              </a:lnSpc>
              <a:spcBef>
                <a:spcPct val="0"/>
              </a:spcBef>
              <a:spcAft>
                <a:spcPts val="0"/>
              </a:spcAft>
            </a:pPr>
            <a:r>
              <a:rPr lang="en-US" sz="2800" kern="1200" dirty="0" smtClean="0">
                <a:solidFill>
                  <a:schemeClr val="tx1"/>
                </a:solidFill>
              </a:rPr>
              <a:t>15</a:t>
            </a:r>
            <a:endParaRPr lang="en-US" sz="2800" dirty="0">
              <a:solidFill>
                <a:schemeClr val="tx1"/>
              </a:solidFill>
            </a:endParaRPr>
          </a:p>
        </p:txBody>
      </p:sp>
      <p:sp>
        <p:nvSpPr>
          <p:cNvPr id="19" name="Freeform 18"/>
          <p:cNvSpPr/>
          <p:nvPr/>
        </p:nvSpPr>
        <p:spPr>
          <a:xfrm>
            <a:off x="4666882" y="3357201"/>
            <a:ext cx="1828800" cy="914400"/>
          </a:xfrm>
          <a:custGeom>
            <a:avLst/>
            <a:gdLst>
              <a:gd name="connsiteX0" fmla="*/ 0 w 722824"/>
              <a:gd name="connsiteY0" fmla="*/ 55494 h 554943"/>
              <a:gd name="connsiteX1" fmla="*/ 55494 w 722824"/>
              <a:gd name="connsiteY1" fmla="*/ 0 h 554943"/>
              <a:gd name="connsiteX2" fmla="*/ 667330 w 722824"/>
              <a:gd name="connsiteY2" fmla="*/ 0 h 554943"/>
              <a:gd name="connsiteX3" fmla="*/ 722824 w 722824"/>
              <a:gd name="connsiteY3" fmla="*/ 55494 h 554943"/>
              <a:gd name="connsiteX4" fmla="*/ 722824 w 722824"/>
              <a:gd name="connsiteY4" fmla="*/ 499449 h 554943"/>
              <a:gd name="connsiteX5" fmla="*/ 667330 w 722824"/>
              <a:gd name="connsiteY5" fmla="*/ 554943 h 554943"/>
              <a:gd name="connsiteX6" fmla="*/ 55494 w 722824"/>
              <a:gd name="connsiteY6" fmla="*/ 554943 h 554943"/>
              <a:gd name="connsiteX7" fmla="*/ 0 w 722824"/>
              <a:gd name="connsiteY7" fmla="*/ 499449 h 554943"/>
              <a:gd name="connsiteX8" fmla="*/ 0 w 722824"/>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24" h="554943">
                <a:moveTo>
                  <a:pt x="0" y="55494"/>
                </a:moveTo>
                <a:cubicBezTo>
                  <a:pt x="0" y="24846"/>
                  <a:pt x="24846" y="0"/>
                  <a:pt x="55494" y="0"/>
                </a:cubicBezTo>
                <a:lnTo>
                  <a:pt x="667330" y="0"/>
                </a:lnTo>
                <a:cubicBezTo>
                  <a:pt x="697978" y="0"/>
                  <a:pt x="722824" y="24846"/>
                  <a:pt x="722824" y="55494"/>
                </a:cubicBezTo>
                <a:lnTo>
                  <a:pt x="722824" y="499449"/>
                </a:lnTo>
                <a:cubicBezTo>
                  <a:pt x="722824" y="530097"/>
                  <a:pt x="697978" y="554943"/>
                  <a:pt x="667330"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marL="0" lvl="0" indent="0" algn="ctr" defTabSz="889000">
              <a:lnSpc>
                <a:spcPct val="90000"/>
              </a:lnSpc>
              <a:spcBef>
                <a:spcPct val="0"/>
              </a:spcBef>
              <a:spcAft>
                <a:spcPct val="35000"/>
              </a:spcAft>
            </a:pPr>
            <a:r>
              <a:rPr lang="en-US" sz="2000" b="1" kern="1200" dirty="0" smtClean="0">
                <a:solidFill>
                  <a:schemeClr val="tx1"/>
                </a:solidFill>
              </a:rPr>
              <a:t>ELA </a:t>
            </a:r>
          </a:p>
        </p:txBody>
      </p:sp>
      <p:sp>
        <p:nvSpPr>
          <p:cNvPr id="21" name="Freeform 20"/>
          <p:cNvSpPr/>
          <p:nvPr/>
        </p:nvSpPr>
        <p:spPr>
          <a:xfrm>
            <a:off x="6536341" y="3341530"/>
            <a:ext cx="1828800" cy="914400"/>
          </a:xfrm>
          <a:custGeom>
            <a:avLst/>
            <a:gdLst>
              <a:gd name="connsiteX0" fmla="*/ 0 w 744753"/>
              <a:gd name="connsiteY0" fmla="*/ 55923 h 559227"/>
              <a:gd name="connsiteX1" fmla="*/ 55923 w 744753"/>
              <a:gd name="connsiteY1" fmla="*/ 0 h 559227"/>
              <a:gd name="connsiteX2" fmla="*/ 688830 w 744753"/>
              <a:gd name="connsiteY2" fmla="*/ 0 h 559227"/>
              <a:gd name="connsiteX3" fmla="*/ 744753 w 744753"/>
              <a:gd name="connsiteY3" fmla="*/ 55923 h 559227"/>
              <a:gd name="connsiteX4" fmla="*/ 744753 w 744753"/>
              <a:gd name="connsiteY4" fmla="*/ 503304 h 559227"/>
              <a:gd name="connsiteX5" fmla="*/ 688830 w 744753"/>
              <a:gd name="connsiteY5" fmla="*/ 559227 h 559227"/>
              <a:gd name="connsiteX6" fmla="*/ 55923 w 744753"/>
              <a:gd name="connsiteY6" fmla="*/ 559227 h 559227"/>
              <a:gd name="connsiteX7" fmla="*/ 0 w 744753"/>
              <a:gd name="connsiteY7" fmla="*/ 503304 h 559227"/>
              <a:gd name="connsiteX8" fmla="*/ 0 w 744753"/>
              <a:gd name="connsiteY8" fmla="*/ 55923 h 55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53" h="559227">
                <a:moveTo>
                  <a:pt x="0" y="55923"/>
                </a:moveTo>
                <a:cubicBezTo>
                  <a:pt x="0" y="25038"/>
                  <a:pt x="25038" y="0"/>
                  <a:pt x="55923" y="0"/>
                </a:cubicBezTo>
                <a:lnTo>
                  <a:pt x="688830" y="0"/>
                </a:lnTo>
                <a:cubicBezTo>
                  <a:pt x="719715" y="0"/>
                  <a:pt x="744753" y="25038"/>
                  <a:pt x="744753" y="55923"/>
                </a:cubicBezTo>
                <a:lnTo>
                  <a:pt x="744753" y="503304"/>
                </a:lnTo>
                <a:cubicBezTo>
                  <a:pt x="744753" y="534189"/>
                  <a:pt x="719715" y="559227"/>
                  <a:pt x="688830" y="559227"/>
                </a:cubicBezTo>
                <a:lnTo>
                  <a:pt x="55923" y="559227"/>
                </a:lnTo>
                <a:cubicBezTo>
                  <a:pt x="25038" y="559227"/>
                  <a:pt x="0" y="534189"/>
                  <a:pt x="0" y="503304"/>
                </a:cubicBezTo>
                <a:lnTo>
                  <a:pt x="0" y="55923"/>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9079" tIns="29079" rIns="29079" bIns="29079"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Math</a:t>
            </a:r>
          </a:p>
        </p:txBody>
      </p:sp>
      <p:sp>
        <p:nvSpPr>
          <p:cNvPr id="23" name="Freeform 22"/>
          <p:cNvSpPr/>
          <p:nvPr/>
        </p:nvSpPr>
        <p:spPr>
          <a:xfrm>
            <a:off x="8401064" y="3336862"/>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SC </a:t>
            </a:r>
          </a:p>
        </p:txBody>
      </p:sp>
      <p:sp>
        <p:nvSpPr>
          <p:cNvPr id="25" name="Freeform 24">
            <a:hlinkClick r:id="rId7" action="ppaction://hlinksldjump"/>
          </p:cNvPr>
          <p:cNvSpPr/>
          <p:nvPr/>
        </p:nvSpPr>
        <p:spPr>
          <a:xfrm>
            <a:off x="2472830" y="4726639"/>
            <a:ext cx="1828800" cy="11430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w="57150">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Readiness</a:t>
            </a:r>
          </a:p>
          <a:p>
            <a:pPr lvl="0" algn="ctr" defTabSz="889000">
              <a:lnSpc>
                <a:spcPct val="90000"/>
              </a:lnSpc>
              <a:spcBef>
                <a:spcPct val="0"/>
              </a:spcBef>
              <a:spcAft>
                <a:spcPts val="0"/>
              </a:spcAft>
            </a:pPr>
            <a:r>
              <a:rPr lang="en-US" sz="2800" kern="1200" dirty="0" smtClean="0">
                <a:solidFill>
                  <a:schemeClr val="tx1"/>
                </a:solidFill>
              </a:rPr>
              <a:t>20</a:t>
            </a:r>
            <a:endParaRPr lang="en-US" sz="2800" dirty="0">
              <a:solidFill>
                <a:schemeClr val="tx1"/>
              </a:solidFill>
            </a:endParaRPr>
          </a:p>
        </p:txBody>
      </p:sp>
      <p:sp>
        <p:nvSpPr>
          <p:cNvPr id="27" name="Freeform 26"/>
          <p:cNvSpPr/>
          <p:nvPr/>
        </p:nvSpPr>
        <p:spPr>
          <a:xfrm>
            <a:off x="4683527" y="4818102"/>
            <a:ext cx="2423160" cy="9144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5302" tIns="35302" rIns="35302" bIns="35302"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Literacy - Lexile</a:t>
            </a:r>
          </a:p>
          <a:p>
            <a:pPr marL="0" lvl="0" indent="0" algn="ctr" defTabSz="889000">
              <a:lnSpc>
                <a:spcPct val="100000"/>
              </a:lnSpc>
              <a:spcBef>
                <a:spcPct val="0"/>
              </a:spcBef>
              <a:spcAft>
                <a:spcPts val="0"/>
              </a:spcAft>
            </a:pPr>
            <a:r>
              <a:rPr lang="en-US" sz="2000" b="1" kern="1200" dirty="0" smtClean="0">
                <a:solidFill>
                  <a:schemeClr val="tx1"/>
                </a:solidFill>
              </a:rPr>
              <a:t>33.33% (6.7 pts)</a:t>
            </a:r>
            <a:endParaRPr lang="en-US" sz="2000" b="1" kern="1200" dirty="0">
              <a:solidFill>
                <a:schemeClr val="tx1"/>
              </a:solidFill>
            </a:endParaRPr>
          </a:p>
        </p:txBody>
      </p:sp>
      <p:sp>
        <p:nvSpPr>
          <p:cNvPr id="32" name="Freeform 31"/>
          <p:cNvSpPr/>
          <p:nvPr/>
        </p:nvSpPr>
        <p:spPr>
          <a:xfrm>
            <a:off x="10176855" y="256077"/>
            <a:ext cx="914399" cy="914400"/>
          </a:xfrm>
          <a:custGeom>
            <a:avLst/>
            <a:gdLst>
              <a:gd name="connsiteX0" fmla="*/ 0 w 1550782"/>
              <a:gd name="connsiteY0" fmla="*/ 71546 h 715462"/>
              <a:gd name="connsiteX1" fmla="*/ 71546 w 1550782"/>
              <a:gd name="connsiteY1" fmla="*/ 0 h 715462"/>
              <a:gd name="connsiteX2" fmla="*/ 1479236 w 1550782"/>
              <a:gd name="connsiteY2" fmla="*/ 0 h 715462"/>
              <a:gd name="connsiteX3" fmla="*/ 1550782 w 1550782"/>
              <a:gd name="connsiteY3" fmla="*/ 71546 h 715462"/>
              <a:gd name="connsiteX4" fmla="*/ 1550782 w 1550782"/>
              <a:gd name="connsiteY4" fmla="*/ 643916 h 715462"/>
              <a:gd name="connsiteX5" fmla="*/ 1479236 w 1550782"/>
              <a:gd name="connsiteY5" fmla="*/ 715462 h 715462"/>
              <a:gd name="connsiteX6" fmla="*/ 71546 w 1550782"/>
              <a:gd name="connsiteY6" fmla="*/ 715462 h 715462"/>
              <a:gd name="connsiteX7" fmla="*/ 0 w 1550782"/>
              <a:gd name="connsiteY7" fmla="*/ 643916 h 715462"/>
              <a:gd name="connsiteX8" fmla="*/ 0 w 1550782"/>
              <a:gd name="connsiteY8" fmla="*/ 71546 h 71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782" h="715462">
                <a:moveTo>
                  <a:pt x="0" y="71546"/>
                </a:moveTo>
                <a:cubicBezTo>
                  <a:pt x="0" y="32032"/>
                  <a:pt x="32032" y="0"/>
                  <a:pt x="71546" y="0"/>
                </a:cubicBezTo>
                <a:lnTo>
                  <a:pt x="1479236" y="0"/>
                </a:lnTo>
                <a:cubicBezTo>
                  <a:pt x="1518750" y="0"/>
                  <a:pt x="1550782" y="32032"/>
                  <a:pt x="1550782" y="71546"/>
                </a:cubicBezTo>
                <a:lnTo>
                  <a:pt x="1550782" y="643916"/>
                </a:lnTo>
                <a:cubicBezTo>
                  <a:pt x="1550782" y="683430"/>
                  <a:pt x="1518750" y="715462"/>
                  <a:pt x="1479236" y="715462"/>
                </a:cubicBezTo>
                <a:lnTo>
                  <a:pt x="71546" y="715462"/>
                </a:lnTo>
                <a:cubicBezTo>
                  <a:pt x="32032" y="715462"/>
                  <a:pt x="0" y="683430"/>
                  <a:pt x="0" y="643916"/>
                </a:cubicBezTo>
                <a:lnTo>
                  <a:pt x="0" y="71546"/>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33655" tIns="33655" rIns="33655" bIns="33655" numCol="1" spcCol="1270" anchor="ctr" anchorCtr="0">
            <a:noAutofit/>
          </a:bodyPr>
          <a:lstStyle/>
          <a:p>
            <a:pPr lvl="0" algn="ctr" defTabSz="889000">
              <a:lnSpc>
                <a:spcPct val="100000"/>
              </a:lnSpc>
              <a:spcBef>
                <a:spcPct val="0"/>
              </a:spcBef>
              <a:spcAft>
                <a:spcPts val="0"/>
              </a:spcAft>
            </a:pPr>
            <a:r>
              <a:rPr lang="en-US" sz="1600" b="1" kern="1200" dirty="0" smtClean="0">
                <a:solidFill>
                  <a:schemeClr val="tx1"/>
                </a:solidFill>
              </a:rPr>
              <a:t>SC</a:t>
            </a:r>
          </a:p>
          <a:p>
            <a:pPr lvl="0" algn="ctr" defTabSz="889000">
              <a:lnSpc>
                <a:spcPct val="100000"/>
              </a:lnSpc>
              <a:spcBef>
                <a:spcPct val="0"/>
              </a:spcBef>
              <a:spcAft>
                <a:spcPts val="0"/>
              </a:spcAft>
            </a:pPr>
            <a:r>
              <a:rPr lang="en-US" sz="1600" b="1" kern="1200" dirty="0" smtClean="0">
                <a:solidFill>
                  <a:schemeClr val="tx1"/>
                </a:solidFill>
              </a:rPr>
              <a:t>12.5% (3.75 pts)</a:t>
            </a:r>
            <a:endParaRPr lang="en-US" sz="1600" b="1" kern="1200" dirty="0">
              <a:solidFill>
                <a:schemeClr val="tx1"/>
              </a:solidFill>
            </a:endParaRPr>
          </a:p>
        </p:txBody>
      </p:sp>
      <p:sp>
        <p:nvSpPr>
          <p:cNvPr id="33" name="Freeform 32"/>
          <p:cNvSpPr/>
          <p:nvPr/>
        </p:nvSpPr>
        <p:spPr>
          <a:xfrm>
            <a:off x="11090603" y="1807645"/>
            <a:ext cx="914399" cy="914400"/>
          </a:xfrm>
          <a:custGeom>
            <a:avLst/>
            <a:gdLst>
              <a:gd name="connsiteX0" fmla="*/ 0 w 779467"/>
              <a:gd name="connsiteY0" fmla="*/ 51213 h 512128"/>
              <a:gd name="connsiteX1" fmla="*/ 51213 w 779467"/>
              <a:gd name="connsiteY1" fmla="*/ 0 h 512128"/>
              <a:gd name="connsiteX2" fmla="*/ 728254 w 779467"/>
              <a:gd name="connsiteY2" fmla="*/ 0 h 512128"/>
              <a:gd name="connsiteX3" fmla="*/ 779467 w 779467"/>
              <a:gd name="connsiteY3" fmla="*/ 51213 h 512128"/>
              <a:gd name="connsiteX4" fmla="*/ 779467 w 779467"/>
              <a:gd name="connsiteY4" fmla="*/ 460915 h 512128"/>
              <a:gd name="connsiteX5" fmla="*/ 728254 w 779467"/>
              <a:gd name="connsiteY5" fmla="*/ 512128 h 512128"/>
              <a:gd name="connsiteX6" fmla="*/ 51213 w 779467"/>
              <a:gd name="connsiteY6" fmla="*/ 512128 h 512128"/>
              <a:gd name="connsiteX7" fmla="*/ 0 w 779467"/>
              <a:gd name="connsiteY7" fmla="*/ 460915 h 512128"/>
              <a:gd name="connsiteX8" fmla="*/ 0 w 779467"/>
              <a:gd name="connsiteY8" fmla="*/ 51213 h 51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467" h="512128">
                <a:moveTo>
                  <a:pt x="0" y="51213"/>
                </a:moveTo>
                <a:cubicBezTo>
                  <a:pt x="0" y="22929"/>
                  <a:pt x="22929" y="0"/>
                  <a:pt x="51213" y="0"/>
                </a:cubicBezTo>
                <a:lnTo>
                  <a:pt x="728254" y="0"/>
                </a:lnTo>
                <a:cubicBezTo>
                  <a:pt x="756538" y="0"/>
                  <a:pt x="779467" y="22929"/>
                  <a:pt x="779467" y="51213"/>
                </a:cubicBezTo>
                <a:lnTo>
                  <a:pt x="779467" y="460915"/>
                </a:lnTo>
                <a:cubicBezTo>
                  <a:pt x="779467" y="489199"/>
                  <a:pt x="756538" y="512128"/>
                  <a:pt x="728254" y="512128"/>
                </a:cubicBezTo>
                <a:lnTo>
                  <a:pt x="51213" y="512128"/>
                </a:lnTo>
                <a:cubicBezTo>
                  <a:pt x="22929" y="512128"/>
                  <a:pt x="0" y="489199"/>
                  <a:pt x="0" y="460915"/>
                </a:cubicBezTo>
                <a:lnTo>
                  <a:pt x="0" y="51213"/>
                </a:lnTo>
                <a:close/>
              </a:path>
            </a:pathLst>
          </a:custGeom>
          <a:solidFill>
            <a:schemeClr val="bg1"/>
          </a:solidFill>
          <a:ln w="38100">
            <a:solidFill>
              <a:srgbClr val="00B05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7700" tIns="27700" rIns="27700" bIns="27700" numCol="1" spcCol="1270" anchor="ctr" anchorCtr="0">
            <a:noAutofit/>
          </a:bodyPr>
          <a:lstStyle/>
          <a:p>
            <a:pPr lvl="0" algn="ctr" defTabSz="889000">
              <a:lnSpc>
                <a:spcPct val="100000"/>
              </a:lnSpc>
              <a:spcBef>
                <a:spcPct val="0"/>
              </a:spcBef>
              <a:spcAft>
                <a:spcPts val="0"/>
              </a:spcAft>
            </a:pPr>
            <a:r>
              <a:rPr lang="en-US" sz="1600" b="1" kern="1200" dirty="0" smtClean="0">
                <a:solidFill>
                  <a:schemeClr val="tx1"/>
                </a:solidFill>
              </a:rPr>
              <a:t>ACCESS</a:t>
            </a:r>
          </a:p>
          <a:p>
            <a:pPr lvl="0" algn="ctr" defTabSz="889000">
              <a:lnSpc>
                <a:spcPct val="100000"/>
              </a:lnSpc>
              <a:spcBef>
                <a:spcPct val="0"/>
              </a:spcBef>
              <a:spcAft>
                <a:spcPts val="0"/>
              </a:spcAft>
            </a:pPr>
            <a:r>
              <a:rPr lang="en-US" sz="1600" b="1" kern="1200" dirty="0" smtClean="0">
                <a:solidFill>
                  <a:schemeClr val="tx1"/>
                </a:solidFill>
              </a:rPr>
              <a:t>10% </a:t>
            </a:r>
          </a:p>
          <a:p>
            <a:pPr lvl="0" algn="ctr" defTabSz="889000">
              <a:lnSpc>
                <a:spcPct val="100000"/>
              </a:lnSpc>
              <a:spcBef>
                <a:spcPct val="0"/>
              </a:spcBef>
              <a:spcAft>
                <a:spcPts val="0"/>
              </a:spcAft>
            </a:pPr>
            <a:r>
              <a:rPr lang="en-US" sz="1600" b="1" kern="1200" dirty="0" smtClean="0">
                <a:solidFill>
                  <a:schemeClr val="tx1"/>
                </a:solidFill>
              </a:rPr>
              <a:t>(3.5 pts)*</a:t>
            </a:r>
            <a:endParaRPr lang="en-US" sz="1600" b="1" kern="1200" dirty="0">
              <a:solidFill>
                <a:schemeClr val="tx1"/>
              </a:solidFill>
            </a:endParaRPr>
          </a:p>
        </p:txBody>
      </p:sp>
      <p:sp>
        <p:nvSpPr>
          <p:cNvPr id="34" name="Freeform 33"/>
          <p:cNvSpPr/>
          <p:nvPr/>
        </p:nvSpPr>
        <p:spPr>
          <a:xfrm>
            <a:off x="10229212" y="3336862"/>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3874" tIns="23874" rIns="23874" bIns="23874"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SS</a:t>
            </a:r>
          </a:p>
        </p:txBody>
      </p:sp>
      <p:sp>
        <p:nvSpPr>
          <p:cNvPr id="35" name="Freeform 34"/>
          <p:cNvSpPr/>
          <p:nvPr/>
        </p:nvSpPr>
        <p:spPr>
          <a:xfrm>
            <a:off x="7149386" y="4818102"/>
            <a:ext cx="2423160" cy="9144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Attendance</a:t>
            </a:r>
          </a:p>
          <a:p>
            <a:pPr lvl="0" algn="ctr" defTabSz="533400">
              <a:lnSpc>
                <a:spcPct val="90000"/>
              </a:lnSpc>
              <a:spcBef>
                <a:spcPct val="0"/>
              </a:spcBef>
              <a:spcAft>
                <a:spcPct val="35000"/>
              </a:spcAft>
            </a:pPr>
            <a:r>
              <a:rPr lang="en-US" sz="2000" b="1" kern="1200" dirty="0" smtClean="0">
                <a:solidFill>
                  <a:schemeClr val="tx1"/>
                </a:solidFill>
              </a:rPr>
              <a:t>33.33% (6.7 pts)</a:t>
            </a:r>
            <a:endParaRPr lang="en-US" sz="2000" b="1" kern="1200" dirty="0">
              <a:solidFill>
                <a:schemeClr val="tx1"/>
              </a:solidFill>
            </a:endParaRPr>
          </a:p>
        </p:txBody>
      </p:sp>
      <p:sp>
        <p:nvSpPr>
          <p:cNvPr id="36" name="Freeform 35"/>
          <p:cNvSpPr/>
          <p:nvPr/>
        </p:nvSpPr>
        <p:spPr>
          <a:xfrm>
            <a:off x="9604114" y="4818102"/>
            <a:ext cx="2423160" cy="9144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BTC</a:t>
            </a:r>
          </a:p>
          <a:p>
            <a:pPr lvl="0" algn="ctr" defTabSz="533400">
              <a:lnSpc>
                <a:spcPct val="90000"/>
              </a:lnSpc>
              <a:spcBef>
                <a:spcPct val="0"/>
              </a:spcBef>
              <a:spcAft>
                <a:spcPct val="35000"/>
              </a:spcAft>
            </a:pPr>
            <a:r>
              <a:rPr lang="en-US" sz="2000" b="1" kern="1200" dirty="0" smtClean="0">
                <a:solidFill>
                  <a:schemeClr val="tx1"/>
                </a:solidFill>
              </a:rPr>
              <a:t>33.33% (6.7 pts)</a:t>
            </a:r>
          </a:p>
        </p:txBody>
      </p:sp>
      <p:sp>
        <p:nvSpPr>
          <p:cNvPr id="4" name="TextBox 3">
            <a:hlinkClick r:id="rId8" action="ppaction://hlinksldjump"/>
          </p:cNvPr>
          <p:cNvSpPr txBox="1"/>
          <p:nvPr/>
        </p:nvSpPr>
        <p:spPr>
          <a:xfrm>
            <a:off x="3414782" y="6577560"/>
            <a:ext cx="1428338" cy="307777"/>
          </a:xfrm>
          <a:prstGeom prst="rect">
            <a:avLst/>
          </a:prstGeom>
          <a:noFill/>
        </p:spPr>
        <p:txBody>
          <a:bodyPr wrap="square" rtlCol="0">
            <a:spAutoFit/>
          </a:bodyPr>
          <a:lstStyle/>
          <a:p>
            <a:r>
              <a:rPr lang="en-US" sz="1400" dirty="0" smtClean="0"/>
              <a:t>Source 1, 4</a:t>
            </a:r>
            <a:endParaRPr lang="en-US" sz="1400" dirty="0"/>
          </a:p>
        </p:txBody>
      </p:sp>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455" y="149410"/>
            <a:ext cx="1296225" cy="1319936"/>
          </a:xfrm>
          <a:prstGeom prst="rect">
            <a:avLst/>
          </a:prstGeom>
        </p:spPr>
      </p:pic>
      <p:sp>
        <p:nvSpPr>
          <p:cNvPr id="42" name="Rounded Rectangular Callout 41"/>
          <p:cNvSpPr/>
          <p:nvPr/>
        </p:nvSpPr>
        <p:spPr>
          <a:xfrm>
            <a:off x="282644" y="4999703"/>
            <a:ext cx="1823878" cy="966940"/>
          </a:xfrm>
          <a:prstGeom prst="wedgeRoundRectCallout">
            <a:avLst>
              <a:gd name="adj1" fmla="val 47247"/>
              <a:gd name="adj2" fmla="val -74450"/>
              <a:gd name="adj3" fmla="val 16667"/>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Explore components by clicking on boxes. </a:t>
            </a:r>
            <a:endParaRPr lang="en-US" sz="1600" dirty="0"/>
          </a:p>
        </p:txBody>
      </p:sp>
      <p:sp>
        <p:nvSpPr>
          <p:cNvPr id="2" name="Rounded Rectangle 1"/>
          <p:cNvSpPr/>
          <p:nvPr/>
        </p:nvSpPr>
        <p:spPr>
          <a:xfrm>
            <a:off x="4982736" y="5966643"/>
            <a:ext cx="6836655" cy="551924"/>
          </a:xfrm>
          <a:prstGeom prst="round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r>
              <a:rPr lang="en-US" sz="1400" dirty="0" smtClean="0">
                <a:solidFill>
                  <a:schemeClr val="tx1"/>
                </a:solidFill>
              </a:rPr>
              <a:t>If EL subgroup is &lt; 15, the ACCESS points (3.5) are equally distributed between ELA and Math, making each of them = 50% or 17.5 pts.</a:t>
            </a:r>
            <a:endParaRPr lang="en-US" sz="1400" dirty="0">
              <a:solidFill>
                <a:schemeClr val="tx1"/>
              </a:solidFill>
            </a:endParaRPr>
          </a:p>
        </p:txBody>
      </p:sp>
      <p:sp>
        <p:nvSpPr>
          <p:cNvPr id="5" name="Title 4"/>
          <p:cNvSpPr>
            <a:spLocks noGrp="1"/>
          </p:cNvSpPr>
          <p:nvPr>
            <p:ph type="ctrTitle"/>
          </p:nvPr>
        </p:nvSpPr>
        <p:spPr>
          <a:xfrm>
            <a:off x="34488" y="49784"/>
            <a:ext cx="647900" cy="206293"/>
          </a:xfrm>
        </p:spPr>
        <p:txBody>
          <a:bodyPr>
            <a:normAutofit fontScale="90000"/>
          </a:bodyPr>
          <a:lstStyle/>
          <a:p>
            <a:r>
              <a:rPr lang="en-US" sz="1200" dirty="0" smtClean="0">
                <a:solidFill>
                  <a:schemeClr val="bg1"/>
                </a:solidFill>
              </a:rPr>
              <a:t>menu</a:t>
            </a:r>
            <a:endParaRPr lang="en-US" sz="1200" dirty="0">
              <a:solidFill>
                <a:schemeClr val="bg1"/>
              </a:solidFill>
            </a:endParaRPr>
          </a:p>
        </p:txBody>
      </p:sp>
      <p:sp>
        <p:nvSpPr>
          <p:cNvPr id="30" name="Rounded Rectangular Callout 29"/>
          <p:cNvSpPr/>
          <p:nvPr/>
        </p:nvSpPr>
        <p:spPr>
          <a:xfrm>
            <a:off x="246981" y="1682500"/>
            <a:ext cx="1615680" cy="878713"/>
          </a:xfrm>
          <a:prstGeom prst="wedgeRoundRectCallout">
            <a:avLst>
              <a:gd name="adj1" fmla="val -6670"/>
              <a:gd name="adj2" fmla="val -98026"/>
              <a:gd name="adj3" fmla="val 16667"/>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Click on button to return to this slide</a:t>
            </a:r>
            <a:endParaRPr lang="en-US" sz="1600" dirty="0"/>
          </a:p>
        </p:txBody>
      </p:sp>
      <p:sp>
        <p:nvSpPr>
          <p:cNvPr id="6" name="TextBox 5"/>
          <p:cNvSpPr txBox="1"/>
          <p:nvPr/>
        </p:nvSpPr>
        <p:spPr>
          <a:xfrm>
            <a:off x="11750699" y="6187298"/>
            <a:ext cx="368968" cy="246221"/>
          </a:xfrm>
          <a:prstGeom prst="rect">
            <a:avLst/>
          </a:prstGeom>
          <a:noFill/>
        </p:spPr>
        <p:txBody>
          <a:bodyPr wrap="square" rtlCol="0">
            <a:spAutoFit/>
          </a:bodyPr>
          <a:lstStyle/>
          <a:p>
            <a:fld id="{EDE70867-6415-4FA0-9BEE-8B45DF787A93}" type="slidenum">
              <a:rPr lang="en-US" sz="1000" smtClean="0"/>
              <a:t>6</a:t>
            </a:fld>
            <a:endParaRPr lang="en-US" sz="1000" dirty="0"/>
          </a:p>
        </p:txBody>
      </p:sp>
      <p:sp>
        <p:nvSpPr>
          <p:cNvPr id="37" name="TextBox 36"/>
          <p:cNvSpPr txBox="1"/>
          <p:nvPr/>
        </p:nvSpPr>
        <p:spPr>
          <a:xfrm>
            <a:off x="5820003" y="6535935"/>
            <a:ext cx="1577730" cy="307777"/>
          </a:xfrm>
          <a:prstGeom prst="rect">
            <a:avLst/>
          </a:prstGeom>
          <a:noFill/>
        </p:spPr>
        <p:txBody>
          <a:bodyPr wrap="square" rtlCol="0">
            <a:spAutoFit/>
          </a:bodyPr>
          <a:lstStyle/>
          <a:p>
            <a:pPr algn="ctr"/>
            <a:r>
              <a:rPr lang="en-US" sz="1400" dirty="0" smtClean="0"/>
              <a:t>Menu slide 1 of 1</a:t>
            </a:r>
            <a:endParaRPr lang="en-US" sz="1400" dirty="0"/>
          </a:p>
        </p:txBody>
      </p:sp>
    </p:spTree>
    <p:custDataLst>
      <p:tags r:id="rId1"/>
    </p:custDataLst>
    <p:extLst>
      <p:ext uri="{BB962C8B-B14F-4D97-AF65-F5344CB8AC3E}">
        <p14:creationId xmlns:p14="http://schemas.microsoft.com/office/powerpoint/2010/main" val="320209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98783" y="1247107"/>
            <a:ext cx="11440239" cy="1325562"/>
          </a:xfrm>
        </p:spPr>
        <p:txBody>
          <a:bodyPr>
            <a:normAutofit/>
          </a:bodyPr>
          <a:lstStyle/>
          <a:p>
            <a:r>
              <a:rPr lang="en-US" sz="3200" dirty="0" smtClean="0">
                <a:latin typeface="+mn-lt"/>
              </a:rPr>
              <a:t>   </a:t>
            </a:r>
            <a:r>
              <a:rPr lang="en-US" sz="3200" b="1" dirty="0" smtClean="0">
                <a:latin typeface="+mn-lt"/>
              </a:rPr>
              <a:t>Content Mastery</a:t>
            </a:r>
            <a:br>
              <a:rPr lang="en-US" sz="3200" b="1" dirty="0" smtClean="0">
                <a:latin typeface="+mn-lt"/>
              </a:rPr>
            </a:br>
            <a:r>
              <a:rPr lang="en-US" sz="3200" b="1" dirty="0" smtClean="0">
                <a:latin typeface="+mn-lt"/>
              </a:rPr>
              <a:t>             30 pts</a:t>
            </a:r>
            <a:endParaRPr lang="en-US" sz="3200" b="1" dirty="0">
              <a:latin typeface="+mn-lt"/>
            </a:endParaRPr>
          </a:p>
        </p:txBody>
      </p:sp>
      <p:grpSp>
        <p:nvGrpSpPr>
          <p:cNvPr id="24" name="Group 23"/>
          <p:cNvGrpSpPr/>
          <p:nvPr/>
        </p:nvGrpSpPr>
        <p:grpSpPr>
          <a:xfrm>
            <a:off x="3755888" y="1423496"/>
            <a:ext cx="7341704" cy="916879"/>
            <a:chOff x="508000" y="3966818"/>
            <a:chExt cx="7341704" cy="916879"/>
          </a:xfrm>
        </p:grpSpPr>
        <p:sp>
          <p:nvSpPr>
            <p:cNvPr id="20" name="Freeform 19"/>
            <p:cNvSpPr/>
            <p:nvPr/>
          </p:nvSpPr>
          <p:spPr>
            <a:xfrm>
              <a:off x="508000" y="3969297"/>
              <a:ext cx="2743201" cy="914400"/>
            </a:xfrm>
            <a:custGeom>
              <a:avLst/>
              <a:gdLst>
                <a:gd name="connsiteX0" fmla="*/ 0 w 2170411"/>
                <a:gd name="connsiteY0" fmla="*/ 95592 h 955915"/>
                <a:gd name="connsiteX1" fmla="*/ 95592 w 2170411"/>
                <a:gd name="connsiteY1" fmla="*/ 0 h 955915"/>
                <a:gd name="connsiteX2" fmla="*/ 2074820 w 2170411"/>
                <a:gd name="connsiteY2" fmla="*/ 0 h 955915"/>
                <a:gd name="connsiteX3" fmla="*/ 2170412 w 2170411"/>
                <a:gd name="connsiteY3" fmla="*/ 95592 h 955915"/>
                <a:gd name="connsiteX4" fmla="*/ 2170411 w 2170411"/>
                <a:gd name="connsiteY4" fmla="*/ 860324 h 955915"/>
                <a:gd name="connsiteX5" fmla="*/ 2074819 w 2170411"/>
                <a:gd name="connsiteY5" fmla="*/ 955916 h 955915"/>
                <a:gd name="connsiteX6" fmla="*/ 95592 w 2170411"/>
                <a:gd name="connsiteY6" fmla="*/ 955915 h 955915"/>
                <a:gd name="connsiteX7" fmla="*/ 0 w 2170411"/>
                <a:gd name="connsiteY7" fmla="*/ 860323 h 955915"/>
                <a:gd name="connsiteX8" fmla="*/ 0 w 2170411"/>
                <a:gd name="connsiteY8" fmla="*/ 95592 h 95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11" h="955915">
                  <a:moveTo>
                    <a:pt x="0" y="95592"/>
                  </a:moveTo>
                  <a:cubicBezTo>
                    <a:pt x="0" y="42798"/>
                    <a:pt x="42798" y="0"/>
                    <a:pt x="95592" y="0"/>
                  </a:cubicBezTo>
                  <a:lnTo>
                    <a:pt x="2074820" y="0"/>
                  </a:lnTo>
                  <a:cubicBezTo>
                    <a:pt x="2127614" y="0"/>
                    <a:pt x="2170412" y="42798"/>
                    <a:pt x="2170412" y="95592"/>
                  </a:cubicBezTo>
                  <a:cubicBezTo>
                    <a:pt x="2170412" y="350503"/>
                    <a:pt x="2170411" y="605413"/>
                    <a:pt x="2170411" y="860324"/>
                  </a:cubicBezTo>
                  <a:cubicBezTo>
                    <a:pt x="2170411" y="913118"/>
                    <a:pt x="2127613" y="955916"/>
                    <a:pt x="2074819" y="955916"/>
                  </a:cubicBezTo>
                  <a:lnTo>
                    <a:pt x="95592" y="955915"/>
                  </a:lnTo>
                  <a:cubicBezTo>
                    <a:pt x="42798" y="955915"/>
                    <a:pt x="0" y="913117"/>
                    <a:pt x="0" y="860323"/>
                  </a:cubicBezTo>
                  <a:lnTo>
                    <a:pt x="0" y="95592"/>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0698" tIns="40698" rIns="40698" bIns="40698"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ELA</a:t>
              </a:r>
            </a:p>
            <a:p>
              <a:pPr marL="0" lvl="0" indent="0" algn="ctr" defTabSz="889000">
                <a:lnSpc>
                  <a:spcPct val="100000"/>
                </a:lnSpc>
                <a:spcBef>
                  <a:spcPct val="0"/>
                </a:spcBef>
                <a:spcAft>
                  <a:spcPts val="0"/>
                </a:spcAft>
              </a:pPr>
              <a:r>
                <a:rPr lang="en-US" sz="2000" b="1" kern="1200" dirty="0" smtClean="0">
                  <a:solidFill>
                    <a:schemeClr val="tx1"/>
                  </a:solidFill>
                </a:rPr>
                <a:t>37.5% (11.25 pts)</a:t>
              </a:r>
              <a:endParaRPr lang="en-US" sz="2000" b="1" kern="1200" dirty="0">
                <a:solidFill>
                  <a:schemeClr val="tx1"/>
                </a:solidFill>
              </a:endParaRPr>
            </a:p>
          </p:txBody>
        </p:sp>
        <p:sp>
          <p:nvSpPr>
            <p:cNvPr id="21" name="Freeform 20"/>
            <p:cNvSpPr/>
            <p:nvPr/>
          </p:nvSpPr>
          <p:spPr>
            <a:xfrm>
              <a:off x="3251201" y="3969297"/>
              <a:ext cx="2743200" cy="914400"/>
            </a:xfrm>
            <a:custGeom>
              <a:avLst/>
              <a:gdLst>
                <a:gd name="connsiteX0" fmla="*/ 0 w 2170411"/>
                <a:gd name="connsiteY0" fmla="*/ 95592 h 955915"/>
                <a:gd name="connsiteX1" fmla="*/ 95592 w 2170411"/>
                <a:gd name="connsiteY1" fmla="*/ 0 h 955915"/>
                <a:gd name="connsiteX2" fmla="*/ 2074820 w 2170411"/>
                <a:gd name="connsiteY2" fmla="*/ 0 h 955915"/>
                <a:gd name="connsiteX3" fmla="*/ 2170412 w 2170411"/>
                <a:gd name="connsiteY3" fmla="*/ 95592 h 955915"/>
                <a:gd name="connsiteX4" fmla="*/ 2170411 w 2170411"/>
                <a:gd name="connsiteY4" fmla="*/ 860324 h 955915"/>
                <a:gd name="connsiteX5" fmla="*/ 2074819 w 2170411"/>
                <a:gd name="connsiteY5" fmla="*/ 955916 h 955915"/>
                <a:gd name="connsiteX6" fmla="*/ 95592 w 2170411"/>
                <a:gd name="connsiteY6" fmla="*/ 955915 h 955915"/>
                <a:gd name="connsiteX7" fmla="*/ 0 w 2170411"/>
                <a:gd name="connsiteY7" fmla="*/ 860323 h 955915"/>
                <a:gd name="connsiteX8" fmla="*/ 0 w 2170411"/>
                <a:gd name="connsiteY8" fmla="*/ 95592 h 95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11" h="955915">
                  <a:moveTo>
                    <a:pt x="0" y="95592"/>
                  </a:moveTo>
                  <a:cubicBezTo>
                    <a:pt x="0" y="42798"/>
                    <a:pt x="42798" y="0"/>
                    <a:pt x="95592" y="0"/>
                  </a:cubicBezTo>
                  <a:lnTo>
                    <a:pt x="2074820" y="0"/>
                  </a:lnTo>
                  <a:cubicBezTo>
                    <a:pt x="2127614" y="0"/>
                    <a:pt x="2170412" y="42798"/>
                    <a:pt x="2170412" y="95592"/>
                  </a:cubicBezTo>
                  <a:cubicBezTo>
                    <a:pt x="2170412" y="350503"/>
                    <a:pt x="2170411" y="605413"/>
                    <a:pt x="2170411" y="860324"/>
                  </a:cubicBezTo>
                  <a:cubicBezTo>
                    <a:pt x="2170411" y="913118"/>
                    <a:pt x="2127613" y="955916"/>
                    <a:pt x="2074819" y="955916"/>
                  </a:cubicBezTo>
                  <a:lnTo>
                    <a:pt x="95592" y="955915"/>
                  </a:lnTo>
                  <a:cubicBezTo>
                    <a:pt x="42798" y="955915"/>
                    <a:pt x="0" y="913117"/>
                    <a:pt x="0" y="860323"/>
                  </a:cubicBezTo>
                  <a:lnTo>
                    <a:pt x="0" y="95592"/>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0698" tIns="40698" rIns="40698" bIns="40698"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Math</a:t>
              </a:r>
            </a:p>
            <a:p>
              <a:pPr lvl="0" algn="ctr" defTabSz="889000">
                <a:spcBef>
                  <a:spcPct val="0"/>
                </a:spcBef>
              </a:pPr>
              <a:r>
                <a:rPr lang="en-US" sz="2000" b="1" dirty="0">
                  <a:solidFill>
                    <a:schemeClr val="tx1"/>
                  </a:solidFill>
                </a:rPr>
                <a:t>37.5% (</a:t>
              </a:r>
              <a:r>
                <a:rPr lang="en-US" sz="2000" b="1" dirty="0" smtClean="0">
                  <a:solidFill>
                    <a:schemeClr val="tx1"/>
                  </a:solidFill>
                </a:rPr>
                <a:t>11.25 </a:t>
              </a:r>
              <a:r>
                <a:rPr lang="en-US" sz="2000" b="1" dirty="0">
                  <a:solidFill>
                    <a:schemeClr val="tx1"/>
                  </a:solidFill>
                </a:rPr>
                <a:t>pts)</a:t>
              </a:r>
            </a:p>
          </p:txBody>
        </p:sp>
        <p:sp>
          <p:nvSpPr>
            <p:cNvPr id="22" name="Freeform 21"/>
            <p:cNvSpPr/>
            <p:nvPr/>
          </p:nvSpPr>
          <p:spPr>
            <a:xfrm>
              <a:off x="6007653" y="3966818"/>
              <a:ext cx="914399" cy="914400"/>
            </a:xfrm>
            <a:custGeom>
              <a:avLst/>
              <a:gdLst>
                <a:gd name="connsiteX0" fmla="*/ 0 w 1550782"/>
                <a:gd name="connsiteY0" fmla="*/ 71546 h 715462"/>
                <a:gd name="connsiteX1" fmla="*/ 71546 w 1550782"/>
                <a:gd name="connsiteY1" fmla="*/ 0 h 715462"/>
                <a:gd name="connsiteX2" fmla="*/ 1479236 w 1550782"/>
                <a:gd name="connsiteY2" fmla="*/ 0 h 715462"/>
                <a:gd name="connsiteX3" fmla="*/ 1550782 w 1550782"/>
                <a:gd name="connsiteY3" fmla="*/ 71546 h 715462"/>
                <a:gd name="connsiteX4" fmla="*/ 1550782 w 1550782"/>
                <a:gd name="connsiteY4" fmla="*/ 643916 h 715462"/>
                <a:gd name="connsiteX5" fmla="*/ 1479236 w 1550782"/>
                <a:gd name="connsiteY5" fmla="*/ 715462 h 715462"/>
                <a:gd name="connsiteX6" fmla="*/ 71546 w 1550782"/>
                <a:gd name="connsiteY6" fmla="*/ 715462 h 715462"/>
                <a:gd name="connsiteX7" fmla="*/ 0 w 1550782"/>
                <a:gd name="connsiteY7" fmla="*/ 643916 h 715462"/>
                <a:gd name="connsiteX8" fmla="*/ 0 w 1550782"/>
                <a:gd name="connsiteY8" fmla="*/ 71546 h 71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782" h="715462">
                  <a:moveTo>
                    <a:pt x="0" y="71546"/>
                  </a:moveTo>
                  <a:cubicBezTo>
                    <a:pt x="0" y="32032"/>
                    <a:pt x="32032" y="0"/>
                    <a:pt x="71546" y="0"/>
                  </a:cubicBezTo>
                  <a:lnTo>
                    <a:pt x="1479236" y="0"/>
                  </a:lnTo>
                  <a:cubicBezTo>
                    <a:pt x="1518750" y="0"/>
                    <a:pt x="1550782" y="32032"/>
                    <a:pt x="1550782" y="71546"/>
                  </a:cubicBezTo>
                  <a:lnTo>
                    <a:pt x="1550782" y="643916"/>
                  </a:lnTo>
                  <a:cubicBezTo>
                    <a:pt x="1550782" y="683430"/>
                    <a:pt x="1518750" y="715462"/>
                    <a:pt x="1479236" y="715462"/>
                  </a:cubicBezTo>
                  <a:lnTo>
                    <a:pt x="71546" y="715462"/>
                  </a:lnTo>
                  <a:cubicBezTo>
                    <a:pt x="32032" y="715462"/>
                    <a:pt x="0" y="683430"/>
                    <a:pt x="0" y="643916"/>
                  </a:cubicBezTo>
                  <a:lnTo>
                    <a:pt x="0" y="71546"/>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33655" tIns="33655" rIns="33655" bIns="33655" numCol="1" spcCol="1270" anchor="ctr" anchorCtr="0">
              <a:noAutofit/>
            </a:bodyPr>
            <a:lstStyle/>
            <a:p>
              <a:pPr lvl="0" algn="ctr" defTabSz="889000">
                <a:lnSpc>
                  <a:spcPct val="100000"/>
                </a:lnSpc>
                <a:spcBef>
                  <a:spcPct val="0"/>
                </a:spcBef>
                <a:spcAft>
                  <a:spcPts val="0"/>
                </a:spcAft>
              </a:pPr>
              <a:r>
                <a:rPr lang="en-US" sz="1600" b="1" kern="1200" dirty="0" smtClean="0">
                  <a:solidFill>
                    <a:schemeClr val="tx1"/>
                  </a:solidFill>
                </a:rPr>
                <a:t>SC</a:t>
              </a:r>
            </a:p>
            <a:p>
              <a:pPr lvl="0" algn="ctr" defTabSz="889000">
                <a:lnSpc>
                  <a:spcPct val="100000"/>
                </a:lnSpc>
                <a:spcBef>
                  <a:spcPct val="0"/>
                </a:spcBef>
                <a:spcAft>
                  <a:spcPts val="0"/>
                </a:spcAft>
              </a:pPr>
              <a:r>
                <a:rPr lang="en-US" sz="1600" b="1" kern="1200" dirty="0" smtClean="0">
                  <a:solidFill>
                    <a:schemeClr val="tx1"/>
                  </a:solidFill>
                </a:rPr>
                <a:t>12.5% (3.75 pts)</a:t>
              </a:r>
              <a:endParaRPr lang="en-US" sz="1600" b="1" kern="1200" dirty="0">
                <a:solidFill>
                  <a:schemeClr val="tx1"/>
                </a:solidFill>
              </a:endParaRPr>
            </a:p>
          </p:txBody>
        </p:sp>
        <p:sp>
          <p:nvSpPr>
            <p:cNvPr id="23" name="Freeform 22"/>
            <p:cNvSpPr/>
            <p:nvPr/>
          </p:nvSpPr>
          <p:spPr>
            <a:xfrm>
              <a:off x="6935304" y="3966818"/>
              <a:ext cx="914400" cy="914400"/>
            </a:xfrm>
            <a:custGeom>
              <a:avLst/>
              <a:gdLst>
                <a:gd name="connsiteX0" fmla="*/ 0 w 1550782"/>
                <a:gd name="connsiteY0" fmla="*/ 71546 h 715462"/>
                <a:gd name="connsiteX1" fmla="*/ 71546 w 1550782"/>
                <a:gd name="connsiteY1" fmla="*/ 0 h 715462"/>
                <a:gd name="connsiteX2" fmla="*/ 1479236 w 1550782"/>
                <a:gd name="connsiteY2" fmla="*/ 0 h 715462"/>
                <a:gd name="connsiteX3" fmla="*/ 1550782 w 1550782"/>
                <a:gd name="connsiteY3" fmla="*/ 71546 h 715462"/>
                <a:gd name="connsiteX4" fmla="*/ 1550782 w 1550782"/>
                <a:gd name="connsiteY4" fmla="*/ 643916 h 715462"/>
                <a:gd name="connsiteX5" fmla="*/ 1479236 w 1550782"/>
                <a:gd name="connsiteY5" fmla="*/ 715462 h 715462"/>
                <a:gd name="connsiteX6" fmla="*/ 71546 w 1550782"/>
                <a:gd name="connsiteY6" fmla="*/ 715462 h 715462"/>
                <a:gd name="connsiteX7" fmla="*/ 0 w 1550782"/>
                <a:gd name="connsiteY7" fmla="*/ 643916 h 715462"/>
                <a:gd name="connsiteX8" fmla="*/ 0 w 1550782"/>
                <a:gd name="connsiteY8" fmla="*/ 71546 h 71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782" h="715462">
                  <a:moveTo>
                    <a:pt x="0" y="71546"/>
                  </a:moveTo>
                  <a:cubicBezTo>
                    <a:pt x="0" y="32032"/>
                    <a:pt x="32032" y="0"/>
                    <a:pt x="71546" y="0"/>
                  </a:cubicBezTo>
                  <a:lnTo>
                    <a:pt x="1479236" y="0"/>
                  </a:lnTo>
                  <a:cubicBezTo>
                    <a:pt x="1518750" y="0"/>
                    <a:pt x="1550782" y="32032"/>
                    <a:pt x="1550782" y="71546"/>
                  </a:cubicBezTo>
                  <a:lnTo>
                    <a:pt x="1550782" y="643916"/>
                  </a:lnTo>
                  <a:cubicBezTo>
                    <a:pt x="1550782" y="683430"/>
                    <a:pt x="1518750" y="715462"/>
                    <a:pt x="1479236" y="715462"/>
                  </a:cubicBezTo>
                  <a:lnTo>
                    <a:pt x="71546" y="715462"/>
                  </a:lnTo>
                  <a:cubicBezTo>
                    <a:pt x="32032" y="715462"/>
                    <a:pt x="0" y="683430"/>
                    <a:pt x="0" y="643916"/>
                  </a:cubicBezTo>
                  <a:lnTo>
                    <a:pt x="0" y="71546"/>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33655" tIns="33655" rIns="33655" bIns="33655" numCol="1" spcCol="1270" anchor="ctr" anchorCtr="0">
              <a:noAutofit/>
            </a:bodyPr>
            <a:lstStyle/>
            <a:p>
              <a:pPr lvl="0" algn="ctr" defTabSz="889000">
                <a:lnSpc>
                  <a:spcPct val="100000"/>
                </a:lnSpc>
                <a:spcBef>
                  <a:spcPct val="0"/>
                </a:spcBef>
                <a:spcAft>
                  <a:spcPts val="0"/>
                </a:spcAft>
              </a:pPr>
              <a:r>
                <a:rPr lang="en-US" sz="1600" b="1" kern="1200" dirty="0" smtClean="0">
                  <a:solidFill>
                    <a:schemeClr val="tx1"/>
                  </a:solidFill>
                </a:rPr>
                <a:t>SS</a:t>
              </a:r>
            </a:p>
            <a:p>
              <a:pPr lvl="0" algn="ctr" defTabSz="889000">
                <a:lnSpc>
                  <a:spcPct val="100000"/>
                </a:lnSpc>
                <a:spcBef>
                  <a:spcPct val="0"/>
                </a:spcBef>
                <a:spcAft>
                  <a:spcPts val="0"/>
                </a:spcAft>
              </a:pPr>
              <a:r>
                <a:rPr lang="en-US" sz="1600" b="1" kern="1200" dirty="0" smtClean="0">
                  <a:solidFill>
                    <a:schemeClr val="tx1"/>
                  </a:solidFill>
                </a:rPr>
                <a:t> 12.5% (3.75 pts)</a:t>
              </a:r>
              <a:endParaRPr lang="en-US" sz="1600" b="1" kern="1200" dirty="0">
                <a:solidFill>
                  <a:schemeClr val="tx1"/>
                </a:solidFill>
              </a:endParaRPr>
            </a:p>
          </p:txBody>
        </p:sp>
      </p:grpSp>
      <p:sp>
        <p:nvSpPr>
          <p:cNvPr id="5" name="TextBox 4"/>
          <p:cNvSpPr txBox="1"/>
          <p:nvPr/>
        </p:nvSpPr>
        <p:spPr>
          <a:xfrm>
            <a:off x="296953" y="2519243"/>
            <a:ext cx="6332802" cy="2308324"/>
          </a:xfrm>
          <a:prstGeom prst="rect">
            <a:avLst/>
          </a:prstGeom>
          <a:noFill/>
        </p:spPr>
        <p:txBody>
          <a:bodyPr wrap="square" rtlCol="0">
            <a:spAutoFit/>
          </a:bodyPr>
          <a:lstStyle/>
          <a:p>
            <a:pPr marL="914400" lvl="1" indent="-457200">
              <a:buFont typeface="Wingdings" panose="05000000000000000000" pitchFamily="2" charset="2"/>
              <a:buChar char="§"/>
            </a:pPr>
            <a:r>
              <a:rPr lang="en-US" sz="2400" dirty="0"/>
              <a:t>ELA EOG score </a:t>
            </a:r>
            <a:r>
              <a:rPr lang="en-US" sz="2400" dirty="0" smtClean="0"/>
              <a:t>(3-5 , 6-8)</a:t>
            </a:r>
            <a:endParaRPr lang="en-US" sz="2400" baseline="30000" dirty="0" smtClean="0"/>
          </a:p>
          <a:p>
            <a:pPr marL="914400" lvl="1" indent="-457200">
              <a:buFont typeface="Wingdings" panose="05000000000000000000" pitchFamily="2" charset="2"/>
              <a:buChar char="§"/>
            </a:pPr>
            <a:r>
              <a:rPr lang="en-US" sz="2400" dirty="0" smtClean="0"/>
              <a:t>Math </a:t>
            </a:r>
            <a:r>
              <a:rPr lang="en-US" sz="2400" dirty="0"/>
              <a:t>EOG score </a:t>
            </a:r>
            <a:r>
              <a:rPr lang="en-US" sz="2400" dirty="0" smtClean="0"/>
              <a:t>(</a:t>
            </a:r>
            <a:r>
              <a:rPr lang="en-US" sz="2400" dirty="0">
                <a:solidFill>
                  <a:prstClr val="black"/>
                </a:solidFill>
              </a:rPr>
              <a:t>3-5 , 6-8</a:t>
            </a:r>
            <a:r>
              <a:rPr lang="en-US" sz="2400" dirty="0" smtClean="0"/>
              <a:t>)</a:t>
            </a:r>
            <a:endParaRPr lang="en-US" sz="2400" dirty="0"/>
          </a:p>
          <a:p>
            <a:pPr marL="914400" lvl="1" indent="-457200">
              <a:buFont typeface="Wingdings" panose="05000000000000000000" pitchFamily="2" charset="2"/>
              <a:buChar char="§"/>
            </a:pPr>
            <a:r>
              <a:rPr lang="en-US" sz="2400" dirty="0"/>
              <a:t>Science EOG score </a:t>
            </a:r>
            <a:r>
              <a:rPr lang="en-US" sz="2400" dirty="0" smtClean="0"/>
              <a:t>(5, 8 only</a:t>
            </a:r>
            <a:r>
              <a:rPr lang="en-US" sz="2400" dirty="0"/>
              <a:t>)</a:t>
            </a:r>
          </a:p>
          <a:p>
            <a:pPr marL="914400" lvl="1" indent="-457200">
              <a:buFont typeface="Wingdings" panose="05000000000000000000" pitchFamily="2" charset="2"/>
              <a:buChar char="§"/>
            </a:pPr>
            <a:r>
              <a:rPr lang="en-US" sz="2400" dirty="0"/>
              <a:t>Social Studies EOG score (</a:t>
            </a:r>
            <a:r>
              <a:rPr lang="en-US" sz="2400" dirty="0" smtClean="0"/>
              <a:t>5, </a:t>
            </a:r>
            <a:r>
              <a:rPr lang="en-US" sz="2400" dirty="0"/>
              <a:t>8 only)</a:t>
            </a:r>
            <a:endParaRPr lang="en-US" sz="2400" dirty="0" smtClean="0"/>
          </a:p>
          <a:p>
            <a:pPr marL="914400" lvl="1" indent="-457200">
              <a:buFont typeface="Wingdings" panose="05000000000000000000" pitchFamily="2" charset="2"/>
              <a:buChar char="§"/>
            </a:pPr>
            <a:r>
              <a:rPr lang="en-US" sz="2400" dirty="0"/>
              <a:t>GAA not over 1% can be </a:t>
            </a:r>
            <a:r>
              <a:rPr lang="en-US" sz="2400" dirty="0" smtClean="0"/>
              <a:t>included</a:t>
            </a:r>
          </a:p>
          <a:p>
            <a:pPr marL="914400" lvl="1" indent="-457200">
              <a:buFont typeface="Wingdings" panose="05000000000000000000" pitchFamily="2" charset="2"/>
              <a:buChar char="§"/>
            </a:pPr>
            <a:r>
              <a:rPr lang="en-US" sz="2400" dirty="0" smtClean="0"/>
              <a:t>EL scores included beginning in 3</a:t>
            </a:r>
            <a:r>
              <a:rPr lang="en-US" sz="2400" baseline="30000" dirty="0" smtClean="0"/>
              <a:t>rd</a:t>
            </a:r>
            <a:r>
              <a:rPr lang="en-US" sz="2400" dirty="0" smtClean="0"/>
              <a:t> year</a:t>
            </a:r>
            <a:endParaRPr lang="en-US" sz="2400" dirty="0"/>
          </a:p>
        </p:txBody>
      </p:sp>
      <p:pic>
        <p:nvPicPr>
          <p:cNvPr id="17" name="weights content mastery"/>
          <p:cNvPicPr>
            <a:picLocks noChangeAspect="1"/>
          </p:cNvPicPr>
          <p:nvPr/>
        </p:nvPicPr>
        <p:blipFill>
          <a:blip r:embed="rId3"/>
          <a:stretch>
            <a:fillRect/>
          </a:stretch>
        </p:blipFill>
        <p:spPr>
          <a:xfrm>
            <a:off x="6343421" y="2776699"/>
            <a:ext cx="3735085" cy="2121218"/>
          </a:xfrm>
          <a:prstGeom prst="rect">
            <a:avLst/>
          </a:prstGeom>
        </p:spPr>
      </p:pic>
      <p:pic>
        <p:nvPicPr>
          <p:cNvPr id="19" name="scale with apples"/>
          <p:cNvPicPr>
            <a:picLocks noChangeAspect="1"/>
          </p:cNvPicPr>
          <p:nvPr/>
        </p:nvPicPr>
        <p:blipFill>
          <a:blip r:embed="rId4"/>
          <a:stretch>
            <a:fillRect/>
          </a:stretch>
        </p:blipFill>
        <p:spPr>
          <a:xfrm>
            <a:off x="9487818" y="3463045"/>
            <a:ext cx="2578832" cy="3060457"/>
          </a:xfrm>
          <a:prstGeom prst="rect">
            <a:avLst/>
          </a:prstGeom>
        </p:spPr>
      </p:pic>
      <p:sp>
        <p:nvSpPr>
          <p:cNvPr id="25" name="TextBox 24"/>
          <p:cNvSpPr txBox="1"/>
          <p:nvPr/>
        </p:nvSpPr>
        <p:spPr>
          <a:xfrm>
            <a:off x="3238173" y="6584884"/>
            <a:ext cx="1529052" cy="307777"/>
          </a:xfrm>
          <a:prstGeom prst="rect">
            <a:avLst/>
          </a:prstGeom>
          <a:noFill/>
        </p:spPr>
        <p:txBody>
          <a:bodyPr wrap="square" rtlCol="0">
            <a:spAutoFit/>
          </a:bodyPr>
          <a:lstStyle/>
          <a:p>
            <a:r>
              <a:rPr lang="en-US" sz="1400" dirty="0" smtClean="0"/>
              <a:t>Source 3</a:t>
            </a:r>
            <a:endParaRPr lang="en-US" sz="1400" dirty="0"/>
          </a:p>
        </p:txBody>
      </p:sp>
      <p:pic>
        <p:nvPicPr>
          <p:cNvPr id="26" name="Picture 25">
            <a:hlinkClick r:id="rId5" action="ppaction://hlinksldjump"/>
          </p:cNvPr>
          <p:cNvPicPr>
            <a:picLocks noChangeAspect="1"/>
          </p:cNvPicPr>
          <p:nvPr/>
        </p:nvPicPr>
        <p:blipFill>
          <a:blip r:embed="rId6"/>
          <a:stretch>
            <a:fillRect/>
          </a:stretch>
        </p:blipFill>
        <p:spPr>
          <a:xfrm>
            <a:off x="10034005" y="121957"/>
            <a:ext cx="870819" cy="888353"/>
          </a:xfrm>
          <a:prstGeom prst="rect">
            <a:avLst/>
          </a:prstGeom>
        </p:spPr>
      </p:pic>
      <p:grpSp>
        <p:nvGrpSpPr>
          <p:cNvPr id="31" name="Group 30"/>
          <p:cNvGrpSpPr/>
          <p:nvPr/>
        </p:nvGrpSpPr>
        <p:grpSpPr>
          <a:xfrm>
            <a:off x="1185694" y="150022"/>
            <a:ext cx="8442007" cy="927652"/>
            <a:chOff x="220397" y="132286"/>
            <a:chExt cx="8442007" cy="927652"/>
          </a:xfrm>
        </p:grpSpPr>
        <p:sp>
          <p:nvSpPr>
            <p:cNvPr id="12" name="Rounded Rectangle 11"/>
            <p:cNvSpPr/>
            <p:nvPr/>
          </p:nvSpPr>
          <p:spPr>
            <a:xfrm>
              <a:off x="220397" y="132286"/>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362858" y="239943"/>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7" name="Freeform 6"/>
            <p:cNvSpPr/>
            <p:nvPr/>
          </p:nvSpPr>
          <p:spPr>
            <a:xfrm>
              <a:off x="2246768" y="236593"/>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35 </a:t>
              </a:r>
              <a:r>
                <a:rPr lang="en-US" sz="1600" dirty="0" smtClean="0">
                  <a:solidFill>
                    <a:schemeClr val="tx1"/>
                  </a:solidFill>
                </a:rPr>
                <a:t>%(pts)</a:t>
              </a:r>
              <a:endParaRPr lang="en-US" sz="1600" dirty="0">
                <a:solidFill>
                  <a:schemeClr val="tx1"/>
                </a:solidFill>
              </a:endParaRPr>
            </a:p>
          </p:txBody>
        </p:sp>
        <p:sp>
          <p:nvSpPr>
            <p:cNvPr id="8" name="Freeform 7"/>
            <p:cNvSpPr/>
            <p:nvPr/>
          </p:nvSpPr>
          <p:spPr>
            <a:xfrm>
              <a:off x="3988218" y="207146"/>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15 </a:t>
              </a:r>
              <a:r>
                <a:rPr lang="en-US" sz="1600" dirty="0">
                  <a:solidFill>
                    <a:schemeClr val="tx1"/>
                  </a:solidFill>
                </a:rPr>
                <a:t>%(pts)</a:t>
              </a:r>
            </a:p>
          </p:txBody>
        </p:sp>
        <p:sp>
          <p:nvSpPr>
            <p:cNvPr id="9" name="Freeform 8"/>
            <p:cNvSpPr/>
            <p:nvPr/>
          </p:nvSpPr>
          <p:spPr>
            <a:xfrm>
              <a:off x="5639511" y="207146"/>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20 </a:t>
              </a:r>
              <a:r>
                <a:rPr lang="en-US" sz="1600" dirty="0">
                  <a:solidFill>
                    <a:schemeClr val="tx1"/>
                  </a:solidFill>
                </a:rPr>
                <a:t>%(pts)</a:t>
              </a:r>
            </a:p>
          </p:txBody>
        </p:sp>
        <p:sp>
          <p:nvSpPr>
            <p:cNvPr id="10" name="Freeform 9"/>
            <p:cNvSpPr/>
            <p:nvPr/>
          </p:nvSpPr>
          <p:spPr>
            <a:xfrm>
              <a:off x="7290804" y="215337"/>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1600" dirty="0">
                  <a:solidFill>
                    <a:schemeClr val="tx1"/>
                  </a:solidFill>
                </a:rPr>
                <a:t>Graduation Rate</a:t>
              </a:r>
            </a:p>
            <a:p>
              <a:pPr lvl="0" algn="ctr">
                <a:lnSpc>
                  <a:spcPct val="100000"/>
                </a:lnSpc>
                <a:spcAft>
                  <a:spcPts val="0"/>
                </a:spcAft>
              </a:pPr>
              <a:r>
                <a:rPr lang="en-US" sz="1600" dirty="0">
                  <a:solidFill>
                    <a:schemeClr val="tx1"/>
                  </a:solidFill>
                </a:rPr>
                <a:t>(HS only)</a:t>
              </a:r>
            </a:p>
          </p:txBody>
        </p:sp>
      </p:grpSp>
      <p:pic>
        <p:nvPicPr>
          <p:cNvPr id="42" name="fay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360" y="5240302"/>
            <a:ext cx="1060796" cy="999831"/>
          </a:xfrm>
          <a:prstGeom prst="rect">
            <a:avLst/>
          </a:prstGeom>
        </p:spPr>
      </p:pic>
      <p:sp>
        <p:nvSpPr>
          <p:cNvPr id="43" name="fay def"/>
          <p:cNvSpPr txBox="1"/>
          <p:nvPr/>
        </p:nvSpPr>
        <p:spPr>
          <a:xfrm>
            <a:off x="3102111" y="3395502"/>
            <a:ext cx="2265376" cy="1815882"/>
          </a:xfrm>
          <a:prstGeom prst="rect">
            <a:avLst/>
          </a:prstGeom>
          <a:solidFill>
            <a:srgbClr val="0070C0"/>
          </a:solidFill>
        </p:spPr>
        <p:txBody>
          <a:bodyPr wrap="square" rtlCol="0">
            <a:spAutoFit/>
          </a:bodyPr>
          <a:lstStyle/>
          <a:p>
            <a:pPr algn="ctr"/>
            <a:r>
              <a:rPr lang="en-US" sz="1400" dirty="0">
                <a:solidFill>
                  <a:schemeClr val="bg1"/>
                </a:solidFill>
              </a:rPr>
              <a:t>Full Academic Year = student </a:t>
            </a:r>
            <a:r>
              <a:rPr lang="en-US" sz="1400" dirty="0" smtClean="0">
                <a:solidFill>
                  <a:schemeClr val="bg1"/>
                </a:solidFill>
              </a:rPr>
              <a:t>is enrolled </a:t>
            </a:r>
            <a:r>
              <a:rPr lang="en-US" sz="1400" dirty="0">
                <a:solidFill>
                  <a:schemeClr val="bg1"/>
                </a:solidFill>
              </a:rPr>
              <a:t>65% </a:t>
            </a:r>
            <a:r>
              <a:rPr lang="en-US" sz="1400" dirty="0" smtClean="0">
                <a:solidFill>
                  <a:schemeClr val="bg1"/>
                </a:solidFill>
              </a:rPr>
              <a:t>of calendar </a:t>
            </a:r>
            <a:r>
              <a:rPr lang="en-US" sz="1400" dirty="0">
                <a:solidFill>
                  <a:schemeClr val="bg1"/>
                </a:solidFill>
              </a:rPr>
              <a:t>days from year start </a:t>
            </a:r>
            <a:r>
              <a:rPr lang="en-US" sz="1400" dirty="0" smtClean="0">
                <a:solidFill>
                  <a:schemeClr val="bg1"/>
                </a:solidFill>
              </a:rPr>
              <a:t>date to </a:t>
            </a:r>
            <a:r>
              <a:rPr lang="en-US" sz="1400" dirty="0">
                <a:solidFill>
                  <a:schemeClr val="bg1"/>
                </a:solidFill>
              </a:rPr>
              <a:t>close of GADOE testing window. Only FAY students are included in </a:t>
            </a:r>
            <a:r>
              <a:rPr lang="en-US" sz="1400" dirty="0" smtClean="0">
                <a:solidFill>
                  <a:schemeClr val="bg1"/>
                </a:solidFill>
              </a:rPr>
              <a:t>some CCRPI </a:t>
            </a:r>
            <a:r>
              <a:rPr lang="en-US" sz="1400" dirty="0">
                <a:solidFill>
                  <a:schemeClr val="bg1"/>
                </a:solidFill>
              </a:rPr>
              <a:t>calculations</a:t>
            </a:r>
            <a:r>
              <a:rPr lang="en-US" sz="1400" dirty="0" smtClean="0">
                <a:solidFill>
                  <a:schemeClr val="bg1"/>
                </a:solidFill>
              </a:rPr>
              <a:t>. </a:t>
            </a:r>
          </a:p>
          <a:p>
            <a:pPr algn="ctr"/>
            <a:r>
              <a:rPr lang="en-US" sz="1400" dirty="0" smtClean="0">
                <a:solidFill>
                  <a:schemeClr val="bg1"/>
                </a:solidFill>
              </a:rPr>
              <a:t>(click to close)</a:t>
            </a:r>
            <a:endParaRPr lang="en-US" sz="1400" dirty="0">
              <a:solidFill>
                <a:schemeClr val="bg1"/>
              </a:solidFill>
            </a:endParaRPr>
          </a:p>
        </p:txBody>
      </p:sp>
      <p:pic>
        <p:nvPicPr>
          <p:cNvPr id="46" name="PartRate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5486" y="5246399"/>
            <a:ext cx="1060796" cy="993734"/>
          </a:xfrm>
          <a:prstGeom prst="rect">
            <a:avLst/>
          </a:prstGeom>
        </p:spPr>
      </p:pic>
      <p:sp>
        <p:nvSpPr>
          <p:cNvPr id="33" name="weight def"/>
          <p:cNvSpPr txBox="1"/>
          <p:nvPr/>
        </p:nvSpPr>
        <p:spPr>
          <a:xfrm>
            <a:off x="4364234" y="2748073"/>
            <a:ext cx="2265376" cy="2462213"/>
          </a:xfrm>
          <a:prstGeom prst="rect">
            <a:avLst/>
          </a:prstGeom>
          <a:solidFill>
            <a:schemeClr val="tx1">
              <a:lumMod val="65000"/>
              <a:lumOff val="35000"/>
            </a:schemeClr>
          </a:solidFill>
        </p:spPr>
        <p:txBody>
          <a:bodyPr wrap="square" rtlCol="0">
            <a:spAutoFit/>
          </a:bodyPr>
          <a:lstStyle/>
          <a:p>
            <a:pPr algn="ctr"/>
            <a:r>
              <a:rPr lang="en-US" sz="1400" dirty="0" smtClean="0">
                <a:solidFill>
                  <a:schemeClr val="bg1"/>
                </a:solidFill>
              </a:rPr>
              <a:t>Weighting</a:t>
            </a:r>
            <a:r>
              <a:rPr lang="en-US" sz="1400" dirty="0">
                <a:solidFill>
                  <a:schemeClr val="bg1"/>
                </a:solidFill>
              </a:rPr>
              <a:t> is a kind of average. Instead of each </a:t>
            </a:r>
            <a:r>
              <a:rPr lang="en-US" sz="1400" dirty="0" smtClean="0">
                <a:solidFill>
                  <a:schemeClr val="bg1"/>
                </a:solidFill>
              </a:rPr>
              <a:t>score contributing </a:t>
            </a:r>
            <a:r>
              <a:rPr lang="en-US" sz="1400" dirty="0">
                <a:solidFill>
                  <a:schemeClr val="bg1"/>
                </a:solidFill>
              </a:rPr>
              <a:t>equally to the final </a:t>
            </a:r>
            <a:r>
              <a:rPr lang="en-US" sz="1400" b="1" dirty="0" smtClean="0">
                <a:solidFill>
                  <a:schemeClr val="bg1"/>
                </a:solidFill>
              </a:rPr>
              <a:t>average</a:t>
            </a:r>
            <a:r>
              <a:rPr lang="en-US" sz="1400" dirty="0" smtClean="0">
                <a:solidFill>
                  <a:schemeClr val="bg1"/>
                </a:solidFill>
              </a:rPr>
              <a:t>, </a:t>
            </a:r>
            <a:r>
              <a:rPr lang="en-US" sz="1400" dirty="0">
                <a:solidFill>
                  <a:schemeClr val="bg1"/>
                </a:solidFill>
              </a:rPr>
              <a:t>some </a:t>
            </a:r>
            <a:r>
              <a:rPr lang="en-US" sz="1400" dirty="0" smtClean="0">
                <a:solidFill>
                  <a:schemeClr val="bg1"/>
                </a:solidFill>
              </a:rPr>
              <a:t>scores  </a:t>
            </a:r>
            <a:r>
              <a:rPr lang="en-US" sz="1400" dirty="0">
                <a:solidFill>
                  <a:schemeClr val="bg1"/>
                </a:solidFill>
              </a:rPr>
              <a:t>contribute more “weight” than </a:t>
            </a:r>
            <a:r>
              <a:rPr lang="en-US" sz="1400" dirty="0" smtClean="0">
                <a:solidFill>
                  <a:schemeClr val="bg1"/>
                </a:solidFill>
              </a:rPr>
              <a:t>others.</a:t>
            </a:r>
          </a:p>
          <a:p>
            <a:pPr algn="ctr"/>
            <a:r>
              <a:rPr lang="en-US" sz="1400" dirty="0" smtClean="0">
                <a:solidFill>
                  <a:schemeClr val="bg1"/>
                </a:solidFill>
              </a:rPr>
              <a:t>On the CCRPI, higher scores contribute more weight to the average than lower scores.</a:t>
            </a:r>
          </a:p>
          <a:p>
            <a:pPr algn="ctr"/>
            <a:r>
              <a:rPr lang="en-US" sz="1400" dirty="0" smtClean="0">
                <a:solidFill>
                  <a:schemeClr val="bg1"/>
                </a:solidFill>
              </a:rPr>
              <a:t>(click to close)</a:t>
            </a:r>
            <a:endParaRPr lang="en-US" sz="1400" dirty="0">
              <a:solidFill>
                <a:schemeClr val="bg1"/>
              </a:solidFill>
            </a:endParaRPr>
          </a:p>
        </p:txBody>
      </p:sp>
      <p:sp>
        <p:nvSpPr>
          <p:cNvPr id="47" name="part rate def"/>
          <p:cNvSpPr txBox="1"/>
          <p:nvPr/>
        </p:nvSpPr>
        <p:spPr>
          <a:xfrm>
            <a:off x="1427284" y="3610946"/>
            <a:ext cx="2265376" cy="1600438"/>
          </a:xfrm>
          <a:prstGeom prst="rect">
            <a:avLst/>
          </a:prstGeom>
          <a:solidFill>
            <a:srgbClr val="144C1B"/>
          </a:solidFill>
        </p:spPr>
        <p:txBody>
          <a:bodyPr wrap="square" rtlCol="0">
            <a:spAutoFit/>
          </a:bodyPr>
          <a:lstStyle/>
          <a:p>
            <a:pPr algn="ctr"/>
            <a:r>
              <a:rPr lang="en-US" sz="1400" dirty="0" smtClean="0">
                <a:solidFill>
                  <a:schemeClr val="bg1"/>
                </a:solidFill>
              </a:rPr>
              <a:t>GADOE requires that 95% of all students and 95% of any subgroup (N=15) participate in testing. </a:t>
            </a:r>
          </a:p>
          <a:p>
            <a:pPr algn="ctr"/>
            <a:r>
              <a:rPr lang="en-US" sz="1400" dirty="0" smtClean="0">
                <a:solidFill>
                  <a:schemeClr val="bg1"/>
                </a:solidFill>
              </a:rPr>
              <a:t>If participation </a:t>
            </a:r>
            <a:r>
              <a:rPr lang="en-US" sz="1400" dirty="0">
                <a:solidFill>
                  <a:schemeClr val="bg1"/>
                </a:solidFill>
              </a:rPr>
              <a:t>falls below 95%, scores will be adjusted. </a:t>
            </a:r>
            <a:r>
              <a:rPr lang="en-US" sz="1400" dirty="0" smtClean="0">
                <a:solidFill>
                  <a:schemeClr val="bg1"/>
                </a:solidFill>
              </a:rPr>
              <a:t>(click to close)</a:t>
            </a:r>
            <a:endParaRPr lang="en-US" sz="1400" dirty="0">
              <a:solidFill>
                <a:schemeClr val="bg1"/>
              </a:solidFill>
            </a:endParaRPr>
          </a:p>
        </p:txBody>
      </p:sp>
      <p:pic>
        <p:nvPicPr>
          <p:cNvPr id="27" name="n=15 ico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481" y="5228109"/>
            <a:ext cx="1005927" cy="1012024"/>
          </a:xfrm>
          <a:prstGeom prst="rect">
            <a:avLst/>
          </a:prstGeom>
        </p:spPr>
      </p:pic>
      <p:sp>
        <p:nvSpPr>
          <p:cNvPr id="28" name="n=15 def"/>
          <p:cNvSpPr txBox="1"/>
          <p:nvPr/>
        </p:nvSpPr>
        <p:spPr>
          <a:xfrm>
            <a:off x="16961" y="4041833"/>
            <a:ext cx="2265376" cy="1169551"/>
          </a:xfrm>
          <a:prstGeom prst="rect">
            <a:avLst/>
          </a:prstGeom>
          <a:solidFill>
            <a:srgbClr val="AD237C"/>
          </a:solidFill>
        </p:spPr>
        <p:txBody>
          <a:bodyPr wrap="square" rtlCol="0">
            <a:spAutoFit/>
          </a:bodyPr>
          <a:lstStyle/>
          <a:p>
            <a:pPr algn="ctr"/>
            <a:r>
              <a:rPr lang="en-US" sz="1400" dirty="0">
                <a:solidFill>
                  <a:schemeClr val="bg1"/>
                </a:solidFill>
              </a:rPr>
              <a:t>Minimum subgroup size that must exist for scores to be included in CCRPI scoring and </a:t>
            </a:r>
            <a:r>
              <a:rPr lang="en-US" sz="1400" dirty="0" smtClean="0">
                <a:solidFill>
                  <a:schemeClr val="bg1"/>
                </a:solidFill>
              </a:rPr>
              <a:t>reporting. </a:t>
            </a:r>
          </a:p>
          <a:p>
            <a:pPr algn="ctr"/>
            <a:r>
              <a:rPr lang="en-US" sz="1400" dirty="0" smtClean="0">
                <a:solidFill>
                  <a:schemeClr val="bg1"/>
                </a:solidFill>
              </a:rPr>
              <a:t>(click to close)</a:t>
            </a:r>
            <a:endParaRPr lang="en-US" sz="1400" dirty="0">
              <a:solidFill>
                <a:schemeClr val="bg1"/>
              </a:solidFill>
            </a:endParaRPr>
          </a:p>
        </p:txBody>
      </p:sp>
      <p:pic>
        <p:nvPicPr>
          <p:cNvPr id="32" name="weight ico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5234" y="5325654"/>
            <a:ext cx="914479" cy="914479"/>
          </a:xfrm>
          <a:prstGeom prst="rect">
            <a:avLst/>
          </a:prstGeom>
        </p:spPr>
      </p:pic>
      <p:sp>
        <p:nvSpPr>
          <p:cNvPr id="34" name="SB definition"/>
          <p:cNvSpPr txBox="1"/>
          <p:nvPr/>
        </p:nvSpPr>
        <p:spPr>
          <a:xfrm>
            <a:off x="5533797" y="1446034"/>
            <a:ext cx="2964427" cy="3754874"/>
          </a:xfrm>
          <a:prstGeom prst="rect">
            <a:avLst/>
          </a:prstGeom>
          <a:solidFill>
            <a:schemeClr val="accent4"/>
          </a:solidFill>
        </p:spPr>
        <p:txBody>
          <a:bodyPr wrap="square" rtlCol="0">
            <a:spAutoFit/>
          </a:bodyPr>
          <a:lstStyle/>
          <a:p>
            <a:pPr algn="ctr"/>
            <a:r>
              <a:rPr lang="en-US" sz="2000" dirty="0" smtClean="0">
                <a:solidFill>
                  <a:schemeClr val="bg2">
                    <a:lumMod val="25000"/>
                  </a:schemeClr>
                </a:solidFill>
              </a:rPr>
              <a:t>10 Reporting Categories</a:t>
            </a:r>
          </a:p>
          <a:p>
            <a:r>
              <a:rPr lang="en-US" sz="2000" dirty="0" smtClean="0">
                <a:solidFill>
                  <a:schemeClr val="bg2">
                    <a:lumMod val="25000"/>
                  </a:schemeClr>
                </a:solidFill>
              </a:rPr>
              <a:t>1. ALL students</a:t>
            </a:r>
          </a:p>
          <a:p>
            <a:r>
              <a:rPr lang="en-US" sz="2000" dirty="0" smtClean="0">
                <a:solidFill>
                  <a:schemeClr val="bg2">
                    <a:lumMod val="25000"/>
                  </a:schemeClr>
                </a:solidFill>
              </a:rPr>
              <a:t>2. Am Indian/Alaskan</a:t>
            </a:r>
          </a:p>
          <a:p>
            <a:r>
              <a:rPr lang="en-US" sz="2000" dirty="0" smtClean="0">
                <a:solidFill>
                  <a:schemeClr val="bg2">
                    <a:lumMod val="25000"/>
                  </a:schemeClr>
                </a:solidFill>
              </a:rPr>
              <a:t>3. Asian/Pac Islander</a:t>
            </a:r>
          </a:p>
          <a:p>
            <a:r>
              <a:rPr lang="en-US" sz="2000" dirty="0" smtClean="0">
                <a:solidFill>
                  <a:schemeClr val="bg2">
                    <a:lumMod val="25000"/>
                  </a:schemeClr>
                </a:solidFill>
              </a:rPr>
              <a:t>4. Black</a:t>
            </a:r>
          </a:p>
          <a:p>
            <a:r>
              <a:rPr lang="en-US" sz="2000" dirty="0" smtClean="0">
                <a:solidFill>
                  <a:schemeClr val="bg2">
                    <a:lumMod val="25000"/>
                  </a:schemeClr>
                </a:solidFill>
              </a:rPr>
              <a:t>5. Hispanic</a:t>
            </a:r>
          </a:p>
          <a:p>
            <a:r>
              <a:rPr lang="en-US" sz="2000" dirty="0" smtClean="0">
                <a:solidFill>
                  <a:schemeClr val="bg2">
                    <a:lumMod val="25000"/>
                  </a:schemeClr>
                </a:solidFill>
              </a:rPr>
              <a:t>6. Multi-Racial</a:t>
            </a:r>
          </a:p>
          <a:p>
            <a:r>
              <a:rPr lang="en-US" sz="2000" dirty="0" smtClean="0">
                <a:solidFill>
                  <a:schemeClr val="bg2">
                    <a:lumMod val="25000"/>
                  </a:schemeClr>
                </a:solidFill>
              </a:rPr>
              <a:t>7. White</a:t>
            </a:r>
          </a:p>
          <a:p>
            <a:r>
              <a:rPr lang="en-US" sz="2000" dirty="0" smtClean="0">
                <a:solidFill>
                  <a:schemeClr val="bg2">
                    <a:lumMod val="25000"/>
                  </a:schemeClr>
                </a:solidFill>
              </a:rPr>
              <a:t>8. Econ-Disadv (ED)</a:t>
            </a:r>
          </a:p>
          <a:p>
            <a:r>
              <a:rPr lang="en-US" sz="2000" dirty="0" smtClean="0">
                <a:solidFill>
                  <a:schemeClr val="bg2">
                    <a:lumMod val="25000"/>
                  </a:schemeClr>
                </a:solidFill>
              </a:rPr>
              <a:t>9. English Learner (EL)</a:t>
            </a:r>
          </a:p>
          <a:p>
            <a:r>
              <a:rPr lang="en-US" sz="2000" dirty="0" smtClean="0">
                <a:solidFill>
                  <a:schemeClr val="bg2">
                    <a:lumMod val="25000"/>
                  </a:schemeClr>
                </a:solidFill>
              </a:rPr>
              <a:t>10.Stud w/ Disab (SWD)</a:t>
            </a:r>
          </a:p>
          <a:p>
            <a:pPr algn="ctr"/>
            <a:r>
              <a:rPr lang="en-US" sz="2000" dirty="0" smtClean="0">
                <a:solidFill>
                  <a:schemeClr val="bg2">
                    <a:lumMod val="25000"/>
                  </a:schemeClr>
                </a:solidFill>
              </a:rPr>
              <a:t>(click to close)</a:t>
            </a:r>
            <a:endParaRPr lang="en-US" dirty="0" smtClean="0">
              <a:solidFill>
                <a:schemeClr val="bg2">
                  <a:lumMod val="25000"/>
                </a:schemeClr>
              </a:solidFill>
            </a:endParaRPr>
          </a:p>
        </p:txBody>
      </p:sp>
      <p:pic>
        <p:nvPicPr>
          <p:cNvPr id="29" name="SB ico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68792" y="5258592"/>
            <a:ext cx="932769" cy="981541"/>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t>7</a:t>
            </a:fld>
            <a:endParaRPr lang="en-US" dirty="0"/>
          </a:p>
        </p:txBody>
      </p:sp>
      <p:pic>
        <p:nvPicPr>
          <p:cNvPr id="3" name="Picture 2">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90804" y="5274827"/>
            <a:ext cx="951270" cy="914400"/>
          </a:xfrm>
          <a:prstGeom prst="rect">
            <a:avLst/>
          </a:prstGeom>
        </p:spPr>
      </p:pic>
      <p:sp>
        <p:nvSpPr>
          <p:cNvPr id="11" name="TextBox 10"/>
          <p:cNvSpPr txBox="1"/>
          <p:nvPr/>
        </p:nvSpPr>
        <p:spPr>
          <a:xfrm>
            <a:off x="5819807" y="6523502"/>
            <a:ext cx="1470801" cy="307777"/>
          </a:xfrm>
          <a:prstGeom prst="rect">
            <a:avLst/>
          </a:prstGeom>
          <a:noFill/>
        </p:spPr>
        <p:txBody>
          <a:bodyPr wrap="square" rtlCol="0">
            <a:spAutoFit/>
          </a:bodyPr>
          <a:lstStyle/>
          <a:p>
            <a:pPr algn="ctr"/>
            <a:r>
              <a:rPr lang="en-US" sz="1400" dirty="0" smtClean="0"/>
              <a:t>CM slide 1 of 2</a:t>
            </a:r>
            <a:endParaRPr lang="en-US" sz="1400" dirty="0"/>
          </a:p>
        </p:txBody>
      </p:sp>
    </p:spTree>
    <p:extLst>
      <p:ext uri="{BB962C8B-B14F-4D97-AF65-F5344CB8AC3E}">
        <p14:creationId xmlns:p14="http://schemas.microsoft.com/office/powerpoint/2010/main" val="260891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2"/>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5" restart="whenNotActive" fill="hold" evtFilter="cancelBubble" nodeType="interactiveSeq">
                <p:stCondLst>
                  <p:cond evt="onClick" delay="0">
                    <p:tgtEl>
                      <p:spTgt spid="43"/>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25" restart="whenNotActive" fill="hold" evtFilter="cancelBubble" nodeType="interactiveSeq">
                <p:stCondLst>
                  <p:cond evt="onClick" delay="0">
                    <p:tgtEl>
                      <p:spTgt spid="47"/>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30" restart="whenNotActive" fill="hold" evtFilter="cancelBubble" nodeType="interactiveSeq">
                <p:stCondLst>
                  <p:cond evt="onClick" delay="0">
                    <p:tgtEl>
                      <p:spTgt spid="2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0" restart="whenNotActive" fill="hold" evtFilter="cancelBubble" nodeType="interactiveSeq">
                <p:stCondLst>
                  <p:cond evt="onClick" delay="0">
                    <p:tgtEl>
                      <p:spTgt spid="32"/>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4"/>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43" grpId="0" animBg="1"/>
      <p:bldP spid="43" grpId="1" animBg="1"/>
      <p:bldP spid="33" grpId="0" animBg="1"/>
      <p:bldP spid="33" grpId="1" animBg="1"/>
      <p:bldP spid="47" grpId="0" animBg="1"/>
      <p:bldP spid="47" grpId="1" animBg="1"/>
      <p:bldP spid="28" grpId="0" animBg="1"/>
      <p:bldP spid="28" grpId="1" animBg="1"/>
      <p:bldP spid="34" grpId="0" animBg="1"/>
      <p:bldP spid="34"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111" b="9517"/>
          <a:stretch/>
        </p:blipFill>
        <p:spPr>
          <a:xfrm>
            <a:off x="4182523" y="687642"/>
            <a:ext cx="1507547" cy="1181498"/>
          </a:xfrm>
          <a:prstGeom prst="rect">
            <a:avLst/>
          </a:prstGeom>
        </p:spPr>
      </p:pic>
      <p:grpSp>
        <p:nvGrpSpPr>
          <p:cNvPr id="2" name="Group 1"/>
          <p:cNvGrpSpPr/>
          <p:nvPr/>
        </p:nvGrpSpPr>
        <p:grpSpPr>
          <a:xfrm>
            <a:off x="121025" y="1869140"/>
            <a:ext cx="4787153" cy="4814048"/>
            <a:chOff x="2541494" y="1425388"/>
            <a:chExt cx="4787153" cy="4814048"/>
          </a:xfrm>
        </p:grpSpPr>
        <p:sp>
          <p:nvSpPr>
            <p:cNvPr id="4" name="Rounded Rectangle 3"/>
            <p:cNvSpPr/>
            <p:nvPr/>
          </p:nvSpPr>
          <p:spPr>
            <a:xfrm>
              <a:off x="2541494" y="1425388"/>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a:solidFill>
                  <a:prstClr val="white"/>
                </a:solidFill>
              </a:endParaRPr>
            </a:p>
            <a:p>
              <a:pPr algn="ctr"/>
              <a:endParaRPr lang="en-US" dirty="0" smtClean="0">
                <a:solidFill>
                  <a:prstClr val="white"/>
                </a:solidFill>
              </a:endParaRPr>
            </a:p>
            <a:p>
              <a:pPr algn="ctr"/>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pPr marL="174625"/>
              <a:endParaRPr lang="en-US" dirty="0" smtClean="0">
                <a:solidFill>
                  <a:prstClr val="black"/>
                </a:solidFill>
              </a:endParaRPr>
            </a:p>
            <a:p>
              <a:pPr marL="457200"/>
              <a:r>
                <a:rPr lang="en-US" sz="1400" dirty="0" smtClean="0">
                  <a:solidFill>
                    <a:prstClr val="black"/>
                  </a:solidFill>
                </a:rPr>
                <a:t>GMAS EOG/EOC Data</a:t>
              </a:r>
            </a:p>
            <a:p>
              <a:pPr marL="457200"/>
              <a:r>
                <a:rPr lang="en-US" sz="1400" dirty="0" smtClean="0">
                  <a:solidFill>
                    <a:prstClr val="black"/>
                  </a:solidFill>
                </a:rPr>
                <a:t>GMAS Writing Data</a:t>
              </a:r>
            </a:p>
            <a:p>
              <a:pPr marL="457200"/>
              <a:r>
                <a:rPr lang="en-US" sz="1400" dirty="0" smtClean="0">
                  <a:solidFill>
                    <a:prstClr val="black"/>
                  </a:solidFill>
                </a:rPr>
                <a:t>-Down to Domains</a:t>
              </a:r>
            </a:p>
            <a:p>
              <a:pPr marL="457200"/>
              <a:r>
                <a:rPr lang="en-US" sz="1400" dirty="0" smtClean="0">
                  <a:solidFill>
                    <a:prstClr val="black"/>
                  </a:solidFill>
                </a:rPr>
                <a:t>-Filtered by Subgroups</a:t>
              </a:r>
            </a:p>
          </p:txBody>
        </p:sp>
        <p:pic>
          <p:nvPicPr>
            <p:cNvPr id="7" name="Picture 6"/>
            <p:cNvPicPr>
              <a:picLocks noChangeAspect="1"/>
            </p:cNvPicPr>
            <p:nvPr/>
          </p:nvPicPr>
          <p:blipFill rotWithShape="1">
            <a:blip r:embed="rId3"/>
            <a:srcRect r="12419"/>
            <a:stretch/>
          </p:blipFill>
          <p:spPr>
            <a:xfrm>
              <a:off x="2812752" y="1669863"/>
              <a:ext cx="4287295" cy="609524"/>
            </a:xfrm>
            <a:prstGeom prst="rect">
              <a:avLst/>
            </a:prstGeom>
          </p:spPr>
        </p:pic>
        <p:pic>
          <p:nvPicPr>
            <p:cNvPr id="8" name="Picture 7"/>
            <p:cNvPicPr>
              <a:picLocks noChangeAspect="1"/>
            </p:cNvPicPr>
            <p:nvPr/>
          </p:nvPicPr>
          <p:blipFill>
            <a:blip r:embed="rId4"/>
            <a:stretch>
              <a:fillRect/>
            </a:stretch>
          </p:blipFill>
          <p:spPr>
            <a:xfrm>
              <a:off x="5701227" y="2341848"/>
              <a:ext cx="1009524" cy="3771429"/>
            </a:xfrm>
            <a:prstGeom prst="rect">
              <a:avLst/>
            </a:prstGeom>
          </p:spPr>
        </p:pic>
        <p:pic>
          <p:nvPicPr>
            <p:cNvPr id="9" name="Picture 8"/>
            <p:cNvPicPr>
              <a:picLocks noChangeAspect="1"/>
            </p:cNvPicPr>
            <p:nvPr/>
          </p:nvPicPr>
          <p:blipFill>
            <a:blip r:embed="rId5"/>
            <a:stretch>
              <a:fillRect/>
            </a:stretch>
          </p:blipFill>
          <p:spPr>
            <a:xfrm>
              <a:off x="4145145" y="2523862"/>
              <a:ext cx="1322587" cy="2050618"/>
            </a:xfrm>
            <a:prstGeom prst="rect">
              <a:avLst/>
            </a:prstGeom>
          </p:spPr>
        </p:pic>
        <p:pic>
          <p:nvPicPr>
            <p:cNvPr id="10" name="Picture 9"/>
            <p:cNvPicPr>
              <a:picLocks noChangeAspect="1"/>
            </p:cNvPicPr>
            <p:nvPr/>
          </p:nvPicPr>
          <p:blipFill>
            <a:blip r:embed="rId6"/>
            <a:stretch>
              <a:fillRect/>
            </a:stretch>
          </p:blipFill>
          <p:spPr>
            <a:xfrm>
              <a:off x="2729034" y="2487266"/>
              <a:ext cx="1228571" cy="2123810"/>
            </a:xfrm>
            <a:prstGeom prst="rect">
              <a:avLst/>
            </a:prstGeom>
          </p:spPr>
        </p:pic>
      </p:grpSp>
      <p:grpSp>
        <p:nvGrpSpPr>
          <p:cNvPr id="11" name="Group 10"/>
          <p:cNvGrpSpPr/>
          <p:nvPr/>
        </p:nvGrpSpPr>
        <p:grpSpPr>
          <a:xfrm>
            <a:off x="4964414" y="1869140"/>
            <a:ext cx="4787153" cy="4814048"/>
            <a:chOff x="2541494" y="1425388"/>
            <a:chExt cx="4787153" cy="4814048"/>
          </a:xfrm>
        </p:grpSpPr>
        <p:sp>
          <p:nvSpPr>
            <p:cNvPr id="12" name="Rounded Rectangle 11"/>
            <p:cNvSpPr/>
            <p:nvPr/>
          </p:nvSpPr>
          <p:spPr>
            <a:xfrm>
              <a:off x="2541494" y="1425388"/>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sz="1400" dirty="0" smtClean="0">
                <a:solidFill>
                  <a:prstClr val="black"/>
                </a:solidFill>
              </a:endParaRPr>
            </a:p>
            <a:p>
              <a:pPr marL="174625"/>
              <a:endParaRPr lang="en-US" sz="1400" dirty="0">
                <a:solidFill>
                  <a:prstClr val="black"/>
                </a:solidFill>
              </a:endParaRPr>
            </a:p>
            <a:p>
              <a:pPr marL="174625"/>
              <a:r>
                <a:rPr lang="en-US" sz="1400" dirty="0" smtClean="0">
                  <a:solidFill>
                    <a:prstClr val="black"/>
                  </a:solidFill>
                </a:rPr>
                <a:t>-Analyze data by multiple dimensions simultaneously,</a:t>
              </a:r>
            </a:p>
            <a:p>
              <a:pPr marL="174625"/>
              <a:r>
                <a:rPr lang="en-US" sz="1400" dirty="0">
                  <a:solidFill>
                    <a:prstClr val="black"/>
                  </a:solidFill>
                </a:rPr>
                <a:t>-</a:t>
              </a:r>
              <a:r>
                <a:rPr lang="en-US" sz="1400" dirty="0" smtClean="0">
                  <a:solidFill>
                    <a:prstClr val="black"/>
                  </a:solidFill>
                </a:rPr>
                <a:t>Compare across years, districts and schools, </a:t>
              </a:r>
            </a:p>
            <a:p>
              <a:pPr marL="174625"/>
              <a:r>
                <a:rPr lang="en-US" sz="1400" dirty="0" smtClean="0">
                  <a:solidFill>
                    <a:prstClr val="black"/>
                  </a:solidFill>
                </a:rPr>
                <a:t>-Save and share reports and auto-generated charts,</a:t>
              </a:r>
            </a:p>
            <a:p>
              <a:pPr marL="174625"/>
              <a:r>
                <a:rPr lang="en-US" sz="1400" dirty="0" smtClean="0">
                  <a:solidFill>
                    <a:prstClr val="black"/>
                  </a:solidFill>
                </a:rPr>
                <a:t> -Export to Excel or PDF</a:t>
              </a:r>
            </a:p>
          </p:txBody>
        </p:sp>
        <p:pic>
          <p:nvPicPr>
            <p:cNvPr id="13" name="Picture 12"/>
            <p:cNvPicPr>
              <a:picLocks noChangeAspect="1"/>
            </p:cNvPicPr>
            <p:nvPr/>
          </p:nvPicPr>
          <p:blipFill>
            <a:blip r:embed="rId7"/>
            <a:stretch>
              <a:fillRect/>
            </a:stretch>
          </p:blipFill>
          <p:spPr>
            <a:xfrm>
              <a:off x="2782689" y="1731121"/>
              <a:ext cx="4304762" cy="619048"/>
            </a:xfrm>
            <a:prstGeom prst="rect">
              <a:avLst/>
            </a:prstGeom>
          </p:spPr>
        </p:pic>
        <p:pic>
          <p:nvPicPr>
            <p:cNvPr id="14" name="Picture 13"/>
            <p:cNvPicPr>
              <a:picLocks noChangeAspect="1"/>
            </p:cNvPicPr>
            <p:nvPr/>
          </p:nvPicPr>
          <p:blipFill>
            <a:blip r:embed="rId8"/>
            <a:stretch>
              <a:fillRect/>
            </a:stretch>
          </p:blipFill>
          <p:spPr>
            <a:xfrm>
              <a:off x="2638632" y="2453407"/>
              <a:ext cx="4638002" cy="2758010"/>
            </a:xfrm>
            <a:prstGeom prst="rect">
              <a:avLst/>
            </a:prstGeom>
          </p:spPr>
        </p:pic>
      </p:grpSp>
      <p:sp>
        <p:nvSpPr>
          <p:cNvPr id="3" name="Rounded Rectangle 2"/>
          <p:cNvSpPr/>
          <p:nvPr/>
        </p:nvSpPr>
        <p:spPr>
          <a:xfrm>
            <a:off x="9920275" y="1748116"/>
            <a:ext cx="2170610" cy="26759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Log in to </a:t>
            </a:r>
          </a:p>
          <a:p>
            <a:pPr algn="ctr"/>
            <a:r>
              <a:rPr lang="en-US" sz="1400" dirty="0">
                <a:solidFill>
                  <a:prstClr val="black"/>
                </a:solidFill>
              </a:rPr>
              <a:t>G</a:t>
            </a:r>
            <a:r>
              <a:rPr lang="en-US" sz="1400" dirty="0" smtClean="0">
                <a:solidFill>
                  <a:prstClr val="black"/>
                </a:solidFill>
              </a:rPr>
              <a:t>ADOE Portal</a:t>
            </a:r>
          </a:p>
          <a:p>
            <a:r>
              <a:rPr lang="en-US" sz="1400" dirty="0" smtClean="0">
                <a:solidFill>
                  <a:prstClr val="black"/>
                </a:solidFill>
              </a:rPr>
              <a:t>1. Select:</a:t>
            </a:r>
          </a:p>
          <a:p>
            <a:pPr marL="120650"/>
            <a:r>
              <a:rPr lang="en-US" sz="1400" dirty="0" smtClean="0">
                <a:solidFill>
                  <a:prstClr val="black"/>
                </a:solidFill>
              </a:rPr>
              <a:t>- “CCRPI Reports”</a:t>
            </a:r>
          </a:p>
          <a:p>
            <a:pPr marL="120650"/>
            <a:r>
              <a:rPr lang="en-US" sz="1400" dirty="0" smtClean="0">
                <a:solidFill>
                  <a:prstClr val="black"/>
                </a:solidFill>
              </a:rPr>
              <a:t>- “Data Details” TAB</a:t>
            </a:r>
          </a:p>
          <a:p>
            <a:pPr marL="120650"/>
            <a:r>
              <a:rPr lang="en-US" sz="1400" dirty="0" smtClean="0">
                <a:solidFill>
                  <a:prstClr val="black"/>
                </a:solidFill>
              </a:rPr>
              <a:t>- The desired file </a:t>
            </a:r>
          </a:p>
          <a:p>
            <a:pPr marL="228600" indent="-228600"/>
            <a:r>
              <a:rPr lang="en-US" sz="1400" dirty="0" smtClean="0">
                <a:solidFill>
                  <a:prstClr val="black"/>
                </a:solidFill>
              </a:rPr>
              <a:t>2. Download file in     Excel format</a:t>
            </a:r>
          </a:p>
          <a:p>
            <a:pPr marL="174625" indent="-174625"/>
            <a:r>
              <a:rPr lang="en-US" sz="1400" dirty="0" smtClean="0">
                <a:solidFill>
                  <a:prstClr val="black"/>
                </a:solidFill>
              </a:rPr>
              <a:t>3. Filter according to GADOE Calculation Guide</a:t>
            </a:r>
            <a:endParaRPr lang="en-US" sz="1400" dirty="0">
              <a:solidFill>
                <a:prstClr val="black"/>
              </a:solidFill>
            </a:endParaRPr>
          </a:p>
        </p:txBody>
      </p:sp>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l="23208" t="32036" r="22614" b="4617"/>
          <a:stretch/>
        </p:blipFill>
        <p:spPr>
          <a:xfrm>
            <a:off x="9920275" y="4526021"/>
            <a:ext cx="2215690" cy="2236304"/>
          </a:xfrm>
          <a:prstGeom prst="rect">
            <a:avLst/>
          </a:prstGeom>
        </p:spPr>
      </p:pic>
      <p:pic>
        <p:nvPicPr>
          <p:cNvPr id="19" name="Picture 18">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5993" y="104307"/>
            <a:ext cx="951270" cy="914400"/>
          </a:xfrm>
          <a:prstGeom prst="rect">
            <a:avLst/>
          </a:prstGeom>
        </p:spPr>
      </p:pic>
      <p:sp>
        <p:nvSpPr>
          <p:cNvPr id="21" name="Title 20"/>
          <p:cNvSpPr>
            <a:spLocks noGrp="1"/>
          </p:cNvSpPr>
          <p:nvPr>
            <p:ph type="title"/>
          </p:nvPr>
        </p:nvSpPr>
        <p:spPr>
          <a:xfrm>
            <a:off x="3047263" y="104307"/>
            <a:ext cx="5931386" cy="583335"/>
          </a:xfrm>
        </p:spPr>
        <p:txBody>
          <a:bodyPr>
            <a:normAutofit/>
          </a:bodyPr>
          <a:lstStyle/>
          <a:p>
            <a:pPr algn="ctr"/>
            <a:r>
              <a:rPr lang="en-US" sz="3200" b="1" dirty="0" smtClean="0">
                <a:latin typeface="+mn-lt"/>
              </a:rPr>
              <a:t>Data Sources for Content Mastery</a:t>
            </a:r>
            <a:endParaRPr lang="en-US" sz="3200" b="1" dirty="0">
              <a:latin typeface="+mn-lt"/>
            </a:endParaRPr>
          </a:p>
        </p:txBody>
      </p:sp>
      <p:pic>
        <p:nvPicPr>
          <p:cNvPr id="23" name="Picture 22"/>
          <p:cNvPicPr>
            <a:picLocks noChangeAspect="1"/>
          </p:cNvPicPr>
          <p:nvPr/>
        </p:nvPicPr>
        <p:blipFill>
          <a:blip r:embed="rId11"/>
          <a:stretch>
            <a:fillRect/>
          </a:stretch>
        </p:blipFill>
        <p:spPr>
          <a:xfrm>
            <a:off x="9751567" y="687642"/>
            <a:ext cx="2387137" cy="855439"/>
          </a:xfrm>
          <a:prstGeom prst="rect">
            <a:avLst/>
          </a:prstGeom>
        </p:spPr>
      </p:pic>
      <p:pic>
        <p:nvPicPr>
          <p:cNvPr id="6" name="Picture 5">
            <a:hlinkClick r:id="rId12" action="ppaction://hlinksldjump"/>
          </p:cNvPr>
          <p:cNvPicPr>
            <a:picLocks noChangeAspect="1"/>
          </p:cNvPicPr>
          <p:nvPr/>
        </p:nvPicPr>
        <p:blipFill>
          <a:blip r:embed="rId13"/>
          <a:stretch>
            <a:fillRect/>
          </a:stretch>
        </p:blipFill>
        <p:spPr>
          <a:xfrm>
            <a:off x="1803465" y="1088037"/>
            <a:ext cx="1536325" cy="499915"/>
          </a:xfrm>
          <a:prstGeom prst="rect">
            <a:avLst/>
          </a:prstGeom>
        </p:spPr>
      </p:pic>
    </p:spTree>
    <p:extLst>
      <p:ext uri="{BB962C8B-B14F-4D97-AF65-F5344CB8AC3E}">
        <p14:creationId xmlns:p14="http://schemas.microsoft.com/office/powerpoint/2010/main" val="129995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0" y="0"/>
            <a:ext cx="7000240" cy="951596"/>
          </a:xfrm>
        </p:spPr>
        <p:txBody>
          <a:bodyPr>
            <a:normAutofit/>
          </a:bodyPr>
          <a:lstStyle/>
          <a:p>
            <a:r>
              <a:rPr lang="en-US" sz="3200" dirty="0" smtClean="0">
                <a:latin typeface="+mn-lt"/>
              </a:rPr>
              <a:t>Example of Content Mastery Component </a:t>
            </a:r>
            <a:endParaRPr lang="en-US" sz="3200" dirty="0">
              <a:latin typeface="+mn-lt"/>
            </a:endParaRPr>
          </a:p>
        </p:txBody>
      </p:sp>
      <p:pic>
        <p:nvPicPr>
          <p:cNvPr id="7" name="Snagit_PPT445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113" y="1083151"/>
            <a:ext cx="11066403" cy="5174425"/>
          </a:xfrm>
        </p:spPr>
      </p:pic>
      <p:sp>
        <p:nvSpPr>
          <p:cNvPr id="8" name="TextBox 7"/>
          <p:cNvSpPr txBox="1"/>
          <p:nvPr/>
        </p:nvSpPr>
        <p:spPr>
          <a:xfrm>
            <a:off x="2651760" y="6535934"/>
            <a:ext cx="1890793" cy="307777"/>
          </a:xfrm>
          <a:prstGeom prst="rect">
            <a:avLst/>
          </a:prstGeom>
          <a:noFill/>
        </p:spPr>
        <p:txBody>
          <a:bodyPr wrap="square" rtlCol="0">
            <a:spAutoFit/>
          </a:bodyPr>
          <a:lstStyle/>
          <a:p>
            <a:r>
              <a:rPr lang="en-US" sz="1400" dirty="0" smtClean="0"/>
              <a:t>Source 4</a:t>
            </a:r>
            <a:endParaRPr lang="en-US" sz="1400" dirty="0"/>
          </a:p>
        </p:txBody>
      </p:sp>
      <p:sp>
        <p:nvSpPr>
          <p:cNvPr id="3" name="Rounded Rectangle 2"/>
          <p:cNvSpPr/>
          <p:nvPr/>
        </p:nvSpPr>
        <p:spPr>
          <a:xfrm>
            <a:off x="9964630" y="5463105"/>
            <a:ext cx="2104572" cy="972456"/>
          </a:xfrm>
          <a:prstGeom prst="roundRect">
            <a:avLst/>
          </a:prstGeom>
          <a:solidFill>
            <a:srgbClr val="00206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(83.2) (.30) =</a:t>
            </a:r>
          </a:p>
          <a:p>
            <a:pPr algn="ctr"/>
            <a:r>
              <a:rPr lang="en-US" dirty="0" smtClean="0"/>
              <a:t>24.96 pts out of 30</a:t>
            </a:r>
            <a:endParaRPr lang="en-US" dirty="0"/>
          </a:p>
        </p:txBody>
      </p:sp>
      <p:pic>
        <p:nvPicPr>
          <p:cNvPr id="18" name="Picture 17">
            <a:hlinkClick r:id="rId4" action="ppaction://hlinksldjump"/>
          </p:cNvPr>
          <p:cNvPicPr>
            <a:picLocks noChangeAspect="1"/>
          </p:cNvPicPr>
          <p:nvPr/>
        </p:nvPicPr>
        <p:blipFill>
          <a:blip r:embed="rId5"/>
          <a:stretch>
            <a:fillRect/>
          </a:stretch>
        </p:blipFill>
        <p:spPr>
          <a:xfrm>
            <a:off x="10739625" y="153007"/>
            <a:ext cx="871804" cy="890093"/>
          </a:xfrm>
          <a:prstGeom prst="rect">
            <a:avLst/>
          </a:prstGeom>
        </p:spPr>
      </p:pic>
      <p:pic>
        <p:nvPicPr>
          <p:cNvPr id="4" name="part rate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1031" y="3553671"/>
            <a:ext cx="1060796" cy="993734"/>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9</a:t>
            </a:fld>
            <a:endParaRPr lang="en-US" dirty="0"/>
          </a:p>
        </p:txBody>
      </p:sp>
      <p:sp>
        <p:nvSpPr>
          <p:cNvPr id="10" name="part rate def"/>
          <p:cNvSpPr txBox="1"/>
          <p:nvPr/>
        </p:nvSpPr>
        <p:spPr>
          <a:xfrm>
            <a:off x="9652000" y="1854459"/>
            <a:ext cx="2265376" cy="1600438"/>
          </a:xfrm>
          <a:prstGeom prst="rect">
            <a:avLst/>
          </a:prstGeom>
          <a:solidFill>
            <a:srgbClr val="144C1B"/>
          </a:solidFill>
        </p:spPr>
        <p:txBody>
          <a:bodyPr wrap="square" rtlCol="0">
            <a:spAutoFit/>
          </a:bodyPr>
          <a:lstStyle/>
          <a:p>
            <a:pPr algn="ctr"/>
            <a:r>
              <a:rPr lang="en-US" sz="1400" dirty="0">
                <a:solidFill>
                  <a:schemeClr val="bg1"/>
                </a:solidFill>
              </a:rPr>
              <a:t>GADOE requires that 95% of all students and 95% of any subgroup (N=15) participate in testing. </a:t>
            </a:r>
          </a:p>
          <a:p>
            <a:pPr algn="ctr"/>
            <a:r>
              <a:rPr lang="en-US" sz="1400" dirty="0">
                <a:solidFill>
                  <a:schemeClr val="bg1"/>
                </a:solidFill>
              </a:rPr>
              <a:t>If </a:t>
            </a:r>
            <a:r>
              <a:rPr lang="en-US" sz="1400" dirty="0" smtClean="0">
                <a:solidFill>
                  <a:schemeClr val="bg1"/>
                </a:solidFill>
              </a:rPr>
              <a:t> </a:t>
            </a:r>
            <a:r>
              <a:rPr lang="en-US" sz="1400" dirty="0">
                <a:solidFill>
                  <a:schemeClr val="bg1"/>
                </a:solidFill>
              </a:rPr>
              <a:t>participation falls below 95%, scores will be adjusted. (click to close)</a:t>
            </a:r>
          </a:p>
        </p:txBody>
      </p:sp>
      <p:pic>
        <p:nvPicPr>
          <p:cNvPr id="9" name="Picture 8"/>
          <p:cNvPicPr>
            <a:picLocks noChangeAspect="1"/>
          </p:cNvPicPr>
          <p:nvPr/>
        </p:nvPicPr>
        <p:blipFill>
          <a:blip r:embed="rId7"/>
          <a:stretch>
            <a:fillRect/>
          </a:stretch>
        </p:blipFill>
        <p:spPr>
          <a:xfrm>
            <a:off x="716717" y="67655"/>
            <a:ext cx="1694835" cy="975445"/>
          </a:xfrm>
          <a:prstGeom prst="rect">
            <a:avLst/>
          </a:prstGeom>
        </p:spPr>
      </p:pic>
      <p:sp>
        <p:nvSpPr>
          <p:cNvPr id="11" name="TextBox 10"/>
          <p:cNvSpPr txBox="1"/>
          <p:nvPr/>
        </p:nvSpPr>
        <p:spPr>
          <a:xfrm>
            <a:off x="5820002" y="6535935"/>
            <a:ext cx="1285647" cy="307777"/>
          </a:xfrm>
          <a:prstGeom prst="rect">
            <a:avLst/>
          </a:prstGeom>
          <a:noFill/>
        </p:spPr>
        <p:txBody>
          <a:bodyPr wrap="square" rtlCol="0">
            <a:spAutoFit/>
          </a:bodyPr>
          <a:lstStyle/>
          <a:p>
            <a:pPr algn="ctr"/>
            <a:r>
              <a:rPr lang="en-US" sz="1400" dirty="0" smtClean="0"/>
              <a:t>CM slide 2 of 2</a:t>
            </a:r>
            <a:endParaRPr lang="en-US" sz="1400" dirty="0"/>
          </a:p>
        </p:txBody>
      </p:sp>
      <p:sp>
        <p:nvSpPr>
          <p:cNvPr id="6" name="TextBox 5"/>
          <p:cNvSpPr txBox="1"/>
          <p:nvPr/>
        </p:nvSpPr>
        <p:spPr>
          <a:xfrm>
            <a:off x="3700272" y="5463105"/>
            <a:ext cx="1371600" cy="246221"/>
          </a:xfrm>
          <a:prstGeom prst="rect">
            <a:avLst/>
          </a:prstGeom>
          <a:noFill/>
        </p:spPr>
        <p:txBody>
          <a:bodyPr wrap="square" rtlCol="0">
            <a:spAutoFit/>
          </a:bodyPr>
          <a:lstStyle/>
          <a:p>
            <a:r>
              <a:rPr lang="en-US" sz="1000" dirty="0" smtClean="0"/>
              <a:t>*scores capped at 100</a:t>
            </a:r>
          </a:p>
        </p:txBody>
      </p:sp>
    </p:spTree>
    <p:extLst>
      <p:ext uri="{BB962C8B-B14F-4D97-AF65-F5344CB8AC3E}">
        <p14:creationId xmlns:p14="http://schemas.microsoft.com/office/powerpoint/2010/main" val="3549334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48E25E3D-AC30-495F-BF42-BD8290A7BB95"/>
  <p:tag name="ISPRINGONLINEFOLDERID" val="0"/>
  <p:tag name="ISPRINGONLINEFOLDERPATH" val="Content List"/>
  <p:tag name="ISPRINGCLOUDFOLDERID" val="0"/>
  <p:tag name="ISPRINGCLOUDFOLDERPATH" val="Repository"/>
  <p:tag name="ISPRING_FIRST_PUBLISH" val="1"/>
  <p:tag name="ISPRING_PROJECT_FOLDER_UPDATED" val="1"/>
  <p:tag name="GENSWF_MOVIE_ONCLICK_URL" val="http://"/>
  <p:tag name="GENSWF_MOVIE_ONCLICK_URL_TARGET" val="_self"/>
  <p:tag name="GENSWF_MOVIE_PRESENTATION_END_URL" val="http://"/>
  <p:tag name="GENSWF_MOVIE_PRESENTATION_END_URL_TARGET" val="_self"/>
  <p:tag name="ISPRING_PLAYERS_CUSTOMIZATION" val="UEsDBBQAAgAIAMCeMEy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AIoikyLhOzRzQQAAF8SAAAdAAAAdW5pdmVyc2FsL2NvbW1vbl9tZXNzYWdlcy5sbmetWOtu2zYU/l+g70AIKLABXdoOaDAMiQNaYhwhMuVKdC4bBoGRGJuIJLq6OM1+7Wn2YHuSHVKyY/cCSUmAODApn+8cnst3DnV08iVL0VoUpVT5sfXh4L2FRB6rROaLY2vOTn/5zUJlxfOEpyoXx1auLHQyev3qKOX5ouYLAd9fv0LoKBNlCctypFePaySTY2s2jmx/OsP0OvL8iR+N3Yk1slW24vkD8tRC/fTr4eGXDx8Pfz5618r1gQmn2PP2gZBB+vi+BxBlge9FgEa8iJIrZo30/2Fy/px5LiXWqP0yTHoWkAtrpP93ys2DgFAWhZ7rkMgNI+oz4wuPMOJYo2tVoyVfC1QptJbiHlVLAXGsZCFQmcrEPIgVbOS16FLm+FPs0iggIQtcm7k+tUahKoqHtwaW19VSFaCuRIks+U0qEqMTMsY8XxWiBNW8goxC8FctJfxSZVzmB92qL6nnYyfCs1k0JWGIJ+Bctj0UIO3B38tqCc8Sod6Civs8VTxBt4UAQD9EfLVKZdz8UoarQls4S/lDpxUBvnTpJGK+74URoc5mxxqRPEFOwfVhB6IEOCQBABS8FMUTZCOT60Yc4TQdhnDmTs48+DBtwplcLFP4VEPtmBHIhJnIu6QgU0kAOR6Gl37gaKeBKsTRipflvSqSvSzdjWcXsEttHwrBZjvgTGNsgCE/JLBXUYi46gLz8JzaZ9GYUfg6JuBcj9d5vOwpBxXy3STdTckaYrWbeJ3536JFY/8KShwYyR8i4Z8DEZ0PkbgmIZAHCbtkKL5wJ1hTgSafDTNsmCfmutDTB8TjGOR0SNdS1SXsaJcAPxgOKg+GqQnJpzmkkou9HxBcgwoRN6uFXAuwo0hE0akIONcmjs7sT3P3j+gUux5xIkh1IKCImWagNWb8AeWqQjxZ8zwW6EbEXMf0AZ4lMjHPdO4Z/Z9r+TfiVcu3b1qqpg65ejPUnj12/45ZdQk2VZXIVlWXau2w1vynWKHr7Icm9Dn60/SHNqE4cP2XiUwpszpt2sCz47O1bGiMOo14pqf6R+ulLQkbvh+7QFhjqfpLEJgzdE+D0SDtL+XSU1A0a9oG9BU3vx2gk/otAFXoqRgX4Ko9Ey403feXvyTj0GXQMy7FTSmrzoHMVGMToO+HNoYJOBWVeCzGG3GrYPZLBV83cxl0RhPpzoDujH17rYK5zAOTKQAu2pGqRKnMwP6kB+Z8SjYeaAh+7ySXqk4TU7ypvDMkD76tM/HtQHlbqMzsprzcJG/TZE6eY0VzuKBROhswkmzrr3d8dsrv6VEKCQ5gCLExtfXkYutaTXsKQQloV3gs3Aw+UAsZr+IlNNNbVedJT6DmFuOQUwxg7ZlDwYt4+d8///bE+MqSZhe1u78PAtEjGbAg2YL9SVUlyr+6QBge78uZRR+p9ta3ket5CWQuZOGL3K5401oylcHWQbdeSPI2aJgxbJ9NoQ5Ck/aqLmB0G4IwxcE5cJm5GVijKS/ugAiZUukgFONqnYDVMO2PF++6SmUuhsg+r5XoAzN3FmHHMW8hoPjgknnX9MwEbjlx+zoiVYveYPYZpsCzX+GJRFZDAQNCtm8Z9E3a3Fo9uBZDAvWoStPaNiwGRNGsH2li/W2n265K8yro6N3Om6H/AVBLAwQUAAIACAACKIpMaF9FqyQDAABGDAAAJwAAAHVuaXZlcnNhbC9mbGFzaF9wdWJsaXNoaW5nX3NldHRpbmdzLnhtbNVW3W7aMBS+5ymsTL0sabt261CgqgpoVVtAhWnrVWXiA7Hq2FlsQ+nVnmYPtifZcQwU1K5Lf5A2oYj4+Jzv/PqLo6PbVJAJ5JorWQ92qzsBARkrxuW4HnwZtLcPA6INlYwKJaEeSBWQo0YlyuxQcJ30wRhU1QRhpK5lph4kxmS1MJxOp1Wus9ztKmEN4utqrNIwy0GDNJCHmaAz/DOzDHQwRygBgE+q5NysUakQEnmkC8WsAMIZRi65S4qKtqA6CUKvNqTxzThXVrITJVRO8vGwHrw7PHa/hY6HavIUpKuJbqDQiU2NMsZdFFT0+R2QBPg4wXD39gMy5cwkxWvo9KPwIUqB7VOnDuVEYQ2kmcOnYCijhvql92fg1uiFwIvYTNKUxwPcIS7/etAcXH++6rUuz087Z9eDbvd8cNrzQRQ24TpOFK47ijAgZfMYln4iagyNE4wbbUZUaIjCVdFCbaTkWnBuTYZKYO0LKxyjdAisQ1NY6Ub/hss2au4GZISJiFk96GYgSZ9KnABuqODxEkDboTbcFJ1vz7WPc04FQTwcUSAX/eA+BF+hOKG5htXQFjva1T1ufFVWMDJTlgh+A8QogjWwKb4lQFYbREa5SgspjpAhWnD0OOEwBXZU1HUO+CdHV+gitWiJ85oJMN7Dd8vvyBBGKkdcoBOcbpRz7fGrzwLOqNb3oHQR41b//LTZuj7tNFvftlyClE2ojJ8Jjk2HNDMbwaczIpVZ2GE5Ymo1FE1hnBV7ZXKrvrwNmqdW+Da/dTNWoDfYks14eU5j/hpBabcJnRQH0R2uAhqPIMeWeEzciJEyuLRQFjCmkigpZoTGSG3aHesJV1ajxB9gD61fHqG3J1wWqzHSG3rMGeSlIHd2997vH3z4ePipVg1//fi5/aTRnPR7gjp3nvVPnqT9JfU/ZMModEz9OHGb3P67vH3V6pcpbadbRqt7Vkbr0n8YeisfhVIhIJGM/cFAKhE85QbYW47FC1r76m+yn43NtHaDeb92pP+btP1qec1bu9dF4aMXT7eTcslTLIajs+VttXGwv4M3xUe3KhVEW7/7Nyq/AVBLAwQUAAIACAACKIpMqoYpItYCAAB8CgAAIQAAAHVuaXZlcnNhbC9mbGFzaF9za2luX3NldHRpbmdzLnhtbJVWbW/aMBD+vl+B2Peme6WTUqSWMqkSg6pFlfZpcpIjsXDsyL7Q8e/ntxAHSMliIcV3z3N3Pt9diNWW8umH0ShOaymB4xrKihGEEc1ux7PVcj1frv+slovf48jBBBPyBRApz5WRNDJLSGpEwa9SwVHbuuJCloSNpx9/2ieOLPISS+xADuVsSAqtm4l9hlC8j28Ts/oIqSgrwvcLkYurhKTbXIqaZxdDK/YVSEb5ViOvf0xm814HjCp8RCg7Mc1vzBpGqSQoBSak73OzLrIYSYA1nq7tM5DTunr/9Ee0HVUULe3uk1l9tIrk0E3yzZ1Z/XiurXdvZWLW+wSEv6ihXz6b1QtlZA+ya/zhq1m9DFHV1f/USCVFbhLa5bx/iQcOEyTT7WeiujbrIsEcyDi6eAs+PfasDwHIv4Z9H5t2lYI9mbweDQRz6QmD6YYwBXHUbJ1SFeJtVaNukAMgFLWgJx31E6kVTFHWHtXKWtwzvFGehba8pIW8ClaXMHMRB+a68hY/m93bYREaPciCCCXsvDAIsRW2yKVO7AkyELbIF0YzWHG2P4EfaxynueR74q8zyL/jdtKvtcCJ3mZe2+warfG0MK2rAtde0GBKkcFUmXDWtARzbXFkZS6k6CSmmJMdzQlSwX8ZXLK3h1FxdKTwtXa+smKkyOBcwdkY9ZgO78vuB9Sj+yy0h3P7EeopfjsmiCQtSv1ZUuOR5+k20Ylx38NThpmTGg7ykW9EwLG++0glkVuQayHYUDdcIKih5oXrrT54HAU5iKPzWY69kXPp53WZgJzrW6Ogmix3hQ5Y0Lxg+oevFN4gO2L0aB0VC22PE3qoy0DgiwCITIumat3GacqaIWWwg6b3A4E9ct/ZYqWrtK/g7nABGwxLzksG1aQfFW2tdEdIID+Df9VhdQwfaQaUPZJE2ZN1Or+Zwm0snbncTDNTfOEgs3tfSx3DWn+aQS00/zr/AVBLAwQUAAIACAACKIpMxnTR4g8DAADXCwAAJgAAAHVuaXZlcnNhbC9odG1sX3B1Ymxpc2hpbmdfc2V0dGluZ3MueG1s3VbNbhoxEL7zFNZWOYZN0rRN0UIUBaKgJIACVZtTZNYDa8Vrb9c2hJz6NH2wPknHayCg0HQTBVWqEAKPZ775+cZjR8f3qSATyDVXsh7sV/cCAjJWjMtxPfgyONs9Cog2VDIqlIR6IFVAjhuVKLNDwXXSB2NQVROEkbqWmXqQGJPVwnA6nVa5znK3q4Q1iK+rsUrDLAcN0kAeZoLO8MfMMtDBHKEEAH5TJedmjUqFkMgjXSlmBRDOMHLJXVJUnJtUBKHXGtL4bpwrK9mpEion+XhYD94dnbjPQscjNXkK0pVEN1DoxKZGGeMuCCr6/AFIAnycYLQHhwGZcmaS4m/o9KPwKUqB7TOnDuVUYQmkmcOnYCijhvql92fg3uiFwIvYTNKUxwPcIS79etAc3J7f9FrXl+3Oxe2g270ctHs+iMImXMeJwnVHEQakbB7D0k9EjaFxgnGjzYgKDVG4KlqojZRcC86tyVAJLH1hhV2UDoF1aIpB9s5kQEYYuZjVg24GkvSpRMa5oYLHSwtth9pwUzB9Ntc+yTkVBNnElgRy1Q8effqSxAnNNazGstjRrtBx46uygpGZskTwOyBGEUzapvgvAbLKCBnlKi2kgmpDtODoccJhCuy4KOQc8E+ObtBFatES+zMTYLyH75Y/kCGMVI64QCfYzSjn2uNXXwScUa0fQekixp3+ZbvZum13mq1vOy5ByiZUxi8ER5YhzcxW8OmMSGUWdliOmFoNBSmMs2KvTG7V19OgeWqFp/mtyViB3iIl2/HyEmL+GkFptwmdFAfRHa4CGo8gR0o8Jm7EOE24tFAWMKaSKClmhMY4y7Q71hOurEaJP8AeWr8+Qm9PuCxWY7xc0GPOIC8Fubd/8P7ww8dPR59r1fDXj5+7zxrNp3xPUOfOj/nTZ+f8ctY/nYZR6Ebz5kltcvtkUA//3aS+afXLFLPTLaPVvSijde2vgt7KNVAqBBwdY38UcHgInnID7C0b4RVkbrx2+bNsev63Q+YWM93Ytv9Jpn61fK6tvc+icOMDsoLy9cd4o/IbUEsDBBQAAgAIAAIoikwcqSAQmQEAAB8GAAAfAAAAdW5pdmVyc2FsL2h0bWxfc2tpbl9zZXR0aW5ncy5qc42UTW/CMAyG7/wKlF0nxD5hu6HBpEkcJo3btEMoplSkSZWkHQzx31eHjzapOxZfyMuT17GreNfplotFrPvc3bnfbv/u750GqFmdw7WvixY9RZ0ZkSxglqQgEgksQIrT0bO8rwjKmElnOt9+oK2p+TGF/yy5MHU8Iyw0oRnqcEGJ38TpDQX+eLUd6zrUVGv0PLdWyV6kpAVpe1LplDuGXb26VS8xgFUB+gK65BF4pgO32sjK8WGAUecilWZcbqcqVr05j9axVrlctOVfbTPQ5SdfH4D+0+Bl4tmJxNg3C2mYeDLEaCczDcbAMe/jBIOEBZ+DqPn23foD9YybBQV0kZjEnujRDUadzngMjS4NRxg+JkuvRjcHGE3OwsYeiLtbDI8QfAu6YTW+x/BAleXZPz5gplWMHWmgzZ6fUaH4IpHxMXUfg+Twsmjb1r2qUHf9MfOekAqe0Ip6fWnb7AhBQ4CWfLomyDul7AQlSiKHIjRqWlVDyLuMDecI7j+7jFvLo1VajodyOJZt4HoNeqaUKG//demeYa7O/hdQSwMEFAACAAgAAyiKTBegAIh2AQAAGg8AABcAAAB1bml2ZXJzYWwvdW5pdmVyc2FsLnBuZ+sM8HPn5ZLiYmBg4PX0cAliYGCOZ2Bg6uVgA4rcP37xJ5BiLA5yd2JYd07mJZDDku7o68jAsLGf+08iK5DPWeARWczAwHcYhBmP569IATLWe7o4hlTEvb1lmPU6QMQ18Gx9Td6VFUJNJmzmTOG//kvOWRIgKLRxdWlC6PdMBmkT2fvb3v/euO71Rp3Tp9+WMTMwPGi/p2u6K+vL1e+1x65vy10uDxT7YL14873qo9f/1tnXcjAwHLjfc6/q6PXPP21qga44YOpW7vs4/shmZSDnusRd07Ofa6pYgAZJLd69bDMzSFAoHuSVj0A3CwiMMkeZo8xR5ihzlDnKHGWOMkeZo8xR5ihz8DJnPKu0swXyCnovxl7etW65O5C9znBX9q3vf79wQHuAx//n3i77BZRo2C+51/Rb1/qN/f39l9uBAn/OvVjz3e5x9puPFTKnN82pA/YND5zvWSdV+3Xr4x/sr1wqFJVvbVcAKmTwdPVzWeeU0AQAUEsDBBQAAgAIAAMoikxWqwAQSgAAAGoAAAAbAAAAdW5pdmVyc2FsL3VuaXZlcnNhbC5wbmcueG1ss7GvyM1RKEstKs7Mz7NVMtQzULK34+WyKShKLctMLVeoAIoBBSFASaESyDVCcMszU0oybJUsjC0RYhmpmekZJbZKZkYIQX2gkQBQSwECAAAUAAIACADAnjBMqQHEdvsCAACwCAAAFAAAAAAAAAABAAAAAAAAAAAAdW5pdmVyc2FsL3BsYXllci54bWxQSwECAAAUAAIACAACKIpMi4Ts0c0EAABfEgAAHQAAAAAAAAABAAAAAAAtAwAAdW5pdmVyc2FsL2NvbW1vbl9tZXNzYWdlcy5sbmdQSwECAAAUAAIACAACKIpMaF9FqyQDAABGDAAAJwAAAAAAAAABAAAAAAA1CAAAdW5pdmVyc2FsL2ZsYXNoX3B1Ymxpc2hpbmdfc2V0dGluZ3MueG1sUEsBAgAAFAACAAgAAiiKTKqGKSLWAgAAfAoAACEAAAAAAAAAAQAAAAAAngsAAHVuaXZlcnNhbC9mbGFzaF9za2luX3NldHRpbmdzLnhtbFBLAQIAABQAAgAIAAIoikzGdNHiDwMAANcLAAAmAAAAAAAAAAEAAAAAALMOAAB1bml2ZXJzYWwvaHRtbF9wdWJsaXNoaW5nX3NldHRpbmdzLnhtbFBLAQIAABQAAgAIAAIoikwcqSAQmQEAAB8GAAAfAAAAAAAAAAEAAAAAAAYSAAB1bml2ZXJzYWwvaHRtbF9za2luX3NldHRpbmdzLmpzUEsBAgAAFAACAAgAAyiKTBegAIh2AQAAGg8AABcAAAAAAAAAAAAAAAAA3BMAAHVuaXZlcnNhbC91bml2ZXJzYWwucG5nUEsBAgAAFAACAAgAAyiKTFarABBKAAAAagAAABsAAAAAAAAAAQAAAAAAhxUAAHVuaXZlcnNhbC91bml2ZXJzYWwucG5nLnhtbFBLBQYAAAAACAAIAGACAAAKFgAAAAA="/>
  <p:tag name="ISPRING_UUID" val="{59F7D6E1-18B1-4585-96E6-50E42A3D0B67}"/>
  <p:tag name="ISPRING_RESOURCE_FOLDER" val="F:\FDRESA\CCRPI 2017-2018\01 School Improvement Presentation CCRPI\SI Presentation on CCRPI\FDRESA Presentation Versions\01FDRESA SIC CRPI copy 10\"/>
  <p:tag name="ISPRING_PRESENTATION_PATH" val="F:\FDRESA\CCRPI 2017-2018\01 School Improvement Presentation CCRPI\SI Presentation on CCRPI\FDRESA Presentation Versions\01FDRESA SIC CRPI copy 10.pptx"/>
  <p:tag name="FLASHSPRING_PRESENTATION_REFERENCES" val=""/>
  <p:tag name="ISPRING_SCREEN_RECS_UPDATED" val="F:\FDRESA\CCRPI 2017-2018\01 School Improvement Presentation CCRPI\SI Presentation on CCRPI\FDRESA Presentation Versions\01FDRESA SIC CRPI copy 10\"/>
  <p:tag name="ISPRING_SCORM_RATE_QUIZZES" val="0"/>
  <p:tag name="ISPRING_ULTRA_SCORM_COURCE_TITLE" val="01FDRESA SIC CRPI copy 10"/>
  <p:tag name="ISPRING_ULTRA_SCORM_LESSON_TITLE" val="01FDRESA SIC CRPI copy 10"/>
  <p:tag name="ISPRING_SCORM_ENDPOINT" val="&lt;endpoint&gt;&lt;enable&gt;0&lt;/enable&gt;&lt;lrs&gt;http://&lt;/lrs&gt;&lt;auth&gt;0&lt;/auth&gt;&lt;login&gt;&lt;/login&gt;&lt;password&gt;&lt;/password&gt;&lt;key&gt;&lt;/key&gt;&lt;name&gt;&lt;/name&gt;&lt;email&gt;&lt;/email&gt;&lt;/endpoint&gt;&#10;"/>
  <p:tag name="ISPRING_OUTPUT_FOLDER" val="F:\FDRESA\CCRPI 2017-2018\01 School Improvement Presentation CCRPI\SI Presentation on CCRPI\FDRESA Presentation Versions"/>
  <p:tag name="ISPRING_PRESENTATION_TITLE" val="01FDRESA SIC CRPI copy 1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heme/theme1.xml><?xml version="1.0" encoding="utf-8"?>
<a:theme xmlns:a="http://schemas.openxmlformats.org/drawingml/2006/main" name="Org Chart 01 16x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3Banded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theme>
</file>

<file path=ppt/theme/theme2.xml><?xml version="1.0" encoding="utf-8"?>
<a:theme xmlns:a="http://schemas.openxmlformats.org/drawingml/2006/main" name="Retrospect">
  <a:themeElements>
    <a:clrScheme name="Custom 4">
      <a:dk1>
        <a:sysClr val="windowText" lastClr="000000"/>
      </a:dk1>
      <a:lt1>
        <a:sysClr val="window" lastClr="FFFFFF"/>
      </a:lt1>
      <a:dk2>
        <a:srgbClr val="344068"/>
      </a:dk2>
      <a:lt2>
        <a:srgbClr val="D9E0E6"/>
      </a:lt2>
      <a:accent1>
        <a:srgbClr val="7181B8"/>
      </a:accent1>
      <a:accent2>
        <a:srgbClr val="27304E"/>
      </a:accent2>
      <a:accent3>
        <a:srgbClr val="7181B8"/>
      </a:accent3>
      <a:accent4>
        <a:srgbClr val="7181B8"/>
      </a:accent4>
      <a:accent5>
        <a:srgbClr val="7181B8"/>
      </a:accent5>
      <a:accent6>
        <a:srgbClr val="7181B8"/>
      </a:accent6>
      <a:hlink>
        <a:srgbClr val="7181B8"/>
      </a:hlink>
      <a:folHlink>
        <a:srgbClr val="7181B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1_Retrospect">
  <a:themeElements>
    <a:clrScheme name="Custom 4">
      <a:dk1>
        <a:sysClr val="windowText" lastClr="000000"/>
      </a:dk1>
      <a:lt1>
        <a:sysClr val="window" lastClr="FFFFFF"/>
      </a:lt1>
      <a:dk2>
        <a:srgbClr val="344068"/>
      </a:dk2>
      <a:lt2>
        <a:srgbClr val="D9E0E6"/>
      </a:lt2>
      <a:accent1>
        <a:srgbClr val="7181B8"/>
      </a:accent1>
      <a:accent2>
        <a:srgbClr val="27304E"/>
      </a:accent2>
      <a:accent3>
        <a:srgbClr val="7181B8"/>
      </a:accent3>
      <a:accent4>
        <a:srgbClr val="7181B8"/>
      </a:accent4>
      <a:accent5>
        <a:srgbClr val="7181B8"/>
      </a:accent5>
      <a:accent6>
        <a:srgbClr val="7181B8"/>
      </a:accent6>
      <a:hlink>
        <a:srgbClr val="7181B8"/>
      </a:hlink>
      <a:folHlink>
        <a:srgbClr val="7181B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3Banded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3Banded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D2629B-3BAD-42BB-8D6C-74A71EEB3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5250</TotalTime>
  <Words>3474</Words>
  <Application>Microsoft Office PowerPoint</Application>
  <PresentationFormat>Widescreen</PresentationFormat>
  <Paragraphs>638</Paragraphs>
  <Slides>25</Slides>
  <Notes>18</Notes>
  <HiddenSlides>5</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25</vt:i4>
      </vt:variant>
    </vt:vector>
  </HeadingPairs>
  <TitlesOfParts>
    <vt:vector size="40" baseType="lpstr">
      <vt:lpstr>Calibri</vt:lpstr>
      <vt:lpstr>MS PGothic</vt:lpstr>
      <vt:lpstr>Wingdings</vt:lpstr>
      <vt:lpstr>Mangal</vt:lpstr>
      <vt:lpstr>Cambria</vt:lpstr>
      <vt:lpstr>Arial</vt:lpstr>
      <vt:lpstr>Times</vt:lpstr>
      <vt:lpstr>Calibri Light</vt:lpstr>
      <vt:lpstr>Org Chart 01 16x9</vt:lpstr>
      <vt:lpstr>Retrospect</vt:lpstr>
      <vt:lpstr>1_Retrospect</vt:lpstr>
      <vt:lpstr>Office Theme</vt:lpstr>
      <vt:lpstr>1_Office Theme</vt:lpstr>
      <vt:lpstr>2_Office Theme</vt:lpstr>
      <vt:lpstr>3_Office Theme</vt:lpstr>
      <vt:lpstr>Explore the 2019 CCRPI for  Elementary and Middle School</vt:lpstr>
      <vt:lpstr>2019 CCRPI What does it address?</vt:lpstr>
      <vt:lpstr>2019 CCRPI How is it scored?</vt:lpstr>
      <vt:lpstr>Scoring Sample </vt:lpstr>
      <vt:lpstr>How to navigate the rest of this presentation: </vt:lpstr>
      <vt:lpstr>menu</vt:lpstr>
      <vt:lpstr>   Content Mastery              30 pts</vt:lpstr>
      <vt:lpstr>Data Sources for Content Mastery</vt:lpstr>
      <vt:lpstr>Example of Content Mastery Component </vt:lpstr>
      <vt:lpstr>Progress   35 pts</vt:lpstr>
      <vt:lpstr>Student Growth Percentile (SGP) Illustration</vt:lpstr>
      <vt:lpstr>Data Sources for Progress</vt:lpstr>
      <vt:lpstr>Example of Progress Component</vt:lpstr>
      <vt:lpstr>Closing Gaps (Flags)            15 pts</vt:lpstr>
      <vt:lpstr>Closing Gaps (Flags)            15 pts</vt:lpstr>
      <vt:lpstr>Data Sources for Closing Gaps / Flags</vt:lpstr>
      <vt:lpstr>Example of  Closing Gaps  (Flags)  15 pts</vt:lpstr>
      <vt:lpstr>Readiness 20 pts</vt:lpstr>
      <vt:lpstr>Data Sources for Readiness</vt:lpstr>
      <vt:lpstr>Example of Readiness</vt:lpstr>
      <vt:lpstr>Glossary of Terms</vt:lpstr>
      <vt:lpstr>Glossary of Terms</vt:lpstr>
      <vt:lpstr>Bibliography</vt:lpstr>
      <vt:lpstr>Bibliography</vt:lpstr>
      <vt:lpstr>Explore the 2019 CCRPI for  Elementary and Middle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01FDRESA SIC CRPI copy 10</dc:title>
  <dc:creator>Melany Bowen</dc:creator>
  <cp:keywords/>
  <cp:lastModifiedBy>Melany Bowen</cp:lastModifiedBy>
  <cp:revision>998</cp:revision>
  <cp:lastPrinted>2018-08-13T14:27:20Z</cp:lastPrinted>
  <dcterms:modified xsi:type="dcterms:W3CDTF">2019-09-09T20:54:49Z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TC028891679991</vt:lpwstr>
  </property>
  <property fmtid="{D5CDD505-2E9C-101B-9397-08002B2CF9AE}" pid="3" name="ContentTypeId">
    <vt:lpwstr>0x0101007C1D5F340F01F94FA2FD29A5E6DC872E</vt:lpwstr>
  </property>
</Properties>
</file>